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  <p:sldId id="274" r:id="rId8"/>
    <p:sldId id="260" r:id="rId9"/>
    <p:sldId id="261" r:id="rId10"/>
    <p:sldId id="262" r:id="rId11"/>
    <p:sldId id="275" r:id="rId12"/>
    <p:sldId id="264" r:id="rId13"/>
    <p:sldId id="265" r:id="rId14"/>
    <p:sldId id="266" r:id="rId15"/>
    <p:sldId id="267" r:id="rId16"/>
    <p:sldId id="268" r:id="rId17"/>
    <p:sldId id="269" r:id="rId18"/>
    <p:sldId id="276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-3312" y="-17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1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09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695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363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808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46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50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6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05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20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46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06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5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84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0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8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1C344-364F-4F59-9A0C-4260C244364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C162D-0205-4E83-9802-17DA8F76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77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83" y="366586"/>
            <a:ext cx="6983845" cy="50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16" y="107968"/>
            <a:ext cx="1842340" cy="13329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8194" y="1796262"/>
            <a:ext cx="113633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etter-join Print Plus 3" panose="02000805000000020003" pitchFamily="50" charset="0"/>
              </a:rPr>
              <a:t>M-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etter-join Print Plus 3" panose="02000805000000020003" pitchFamily="50" charset="0"/>
              </a:rPr>
              <a:t>yhem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Letter-join Print Plus 3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9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16" y="107968"/>
            <a:ext cx="1842340" cy="13329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8194" y="1796262"/>
            <a:ext cx="113633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Letter-join Print Plus 3" panose="02000805000000020003" pitchFamily="50" charset="0"/>
              </a:rPr>
              <a:t>May---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Letter-join Print Plus 3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4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16" y="107968"/>
            <a:ext cx="1842340" cy="13329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8194" y="1796262"/>
            <a:ext cx="113633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Letter-join Print Plus 3" panose="02000805000000020003" pitchFamily="50" charset="0"/>
              </a:rPr>
              <a:t>May--m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Letter-join Print Plus 3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5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16" y="107968"/>
            <a:ext cx="1842340" cy="13329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8194" y="1796262"/>
            <a:ext cx="113633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Letter-join Print Plus 3" panose="02000805000000020003" pitchFamily="50" charset="0"/>
              </a:rPr>
              <a:t>Mayh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Letter-join Print Plus 3" panose="02000805000000020003" pitchFamily="50" charset="0"/>
              </a:rPr>
              <a:t>---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Letter-join Print Plus 3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5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16" y="107968"/>
            <a:ext cx="1842340" cy="13329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8194" y="1796262"/>
            <a:ext cx="11363362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etter-join Print Plus 3" panose="02000805000000020003" pitchFamily="50" charset="0"/>
              </a:rPr>
              <a:t>_______</a:t>
            </a:r>
            <a:endParaRPr lang="en-US" sz="23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Letter-join Print Plus 3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66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1318" y="240544"/>
            <a:ext cx="55852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-join Print Plus 3" panose="02000805000000020003" pitchFamily="50" charset="0"/>
              </a:rPr>
              <a:t>mayhem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-join Print Plus 3" panose="0200080500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16" y="107968"/>
            <a:ext cx="1842340" cy="1332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3141" y="1717871"/>
            <a:ext cx="115827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-join Print Plus 3" panose="02000805000000020003" pitchFamily="50" charset="0"/>
              </a:rPr>
              <a:t>Meaning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-join Print Plus 3" panose="02000805000000020003" pitchFamily="50" charset="0"/>
              </a:rPr>
              <a:t>: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-join Print Plus 3" panose="02000805000000020003" pitchFamily="50" charset="0"/>
            </a:endParaRPr>
          </a:p>
        </p:txBody>
      </p:sp>
      <p:pic>
        <p:nvPicPr>
          <p:cNvPr id="1026" name="Picture 2" descr="a yellow smiley face with a finger on its chi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636" y="461665"/>
            <a:ext cx="1708756" cy="179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556" y1="61183" x2="45556" y2="61183"/>
                        <a14:foregroundMark x1="56000" y1="59032" x2="56000" y2="59032"/>
                        <a14:foregroundMark x1="56556" y1="61075" x2="56556" y2="61075"/>
                        <a14:foregroundMark x1="53222" y1="65806" x2="53222" y2="65806"/>
                        <a14:foregroundMark x1="51333" y1="61183" x2="51333" y2="61183"/>
                        <a14:foregroundMark x1="31222" y1="61720" x2="31222" y2="61720"/>
                        <a14:foregroundMark x1="46222" y1="62366" x2="46222" y2="62366"/>
                        <a14:foregroundMark x1="37444" y1="60323" x2="37444" y2="603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8337" y="2764310"/>
            <a:ext cx="2283382" cy="2359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0" b="89375" l="10000" r="100000">
                        <a14:foregroundMark x1="84667" y1="17750" x2="84667" y2="17750"/>
                        <a14:foregroundMark x1="81000" y1="31875" x2="81000" y2="31875"/>
                        <a14:foregroundMark x1="82833" y1="6125" x2="82833" y2="6125"/>
                        <a14:foregroundMark x1="38917" y1="29750" x2="38917" y2="29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000" y="3642343"/>
            <a:ext cx="5715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1642" y="84070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Tuesday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" y="0"/>
            <a:ext cx="4186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Letter-join Print Plus 3" panose="02000805000000020003" pitchFamily="50" charset="0"/>
              </a:rPr>
              <a:t>Thursday</a:t>
            </a:r>
            <a:endParaRPr lang="en-GB" b="1" dirty="0">
              <a:solidFill>
                <a:schemeClr val="bg1"/>
              </a:solidFill>
              <a:latin typeface="Letter-join Print Plus 3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7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16" y="107968"/>
            <a:ext cx="1842340" cy="13329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" y="0"/>
            <a:ext cx="4186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Letter-join Print Plus 3" panose="02000805000000020003" pitchFamily="50" charset="0"/>
              </a:rPr>
              <a:t>Thursday</a:t>
            </a:r>
            <a:endParaRPr lang="en-GB" b="1" dirty="0">
              <a:solidFill>
                <a:schemeClr val="bg1"/>
              </a:solidFill>
              <a:latin typeface="Letter-join Print Plus 3" panose="02000805000000020003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40873"/>
            <a:ext cx="111813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dirty="0">
                <a:latin typeface="Letter-join Print Plus 3" panose="02000805000000020003" pitchFamily="50" charset="0"/>
              </a:rPr>
              <a:t>How might you use this week’s Word Aware word in a sentence?</a:t>
            </a:r>
          </a:p>
          <a:p>
            <a:pPr>
              <a:lnSpc>
                <a:spcPct val="200000"/>
              </a:lnSpc>
            </a:pPr>
            <a:r>
              <a:rPr lang="en-GB" sz="2800" dirty="0">
                <a:latin typeface="Letter-join Print Plus 3" panose="02000805000000020003" pitchFamily="50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603911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16" y="107968"/>
            <a:ext cx="1842340" cy="13329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" y="0"/>
            <a:ext cx="4186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Letter-join Print Plus 3" panose="02000805000000020003" pitchFamily="50" charset="0"/>
              </a:rPr>
              <a:t>Friday</a:t>
            </a:r>
            <a:endParaRPr lang="en-GB" b="1" dirty="0">
              <a:solidFill>
                <a:schemeClr val="bg1"/>
              </a:solidFill>
              <a:latin typeface="Letter-join Print Plus 3" panose="02000805000000020003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3999" y="923330"/>
            <a:ext cx="7624191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800" b="1" dirty="0">
                <a:latin typeface="Letter-join Print Plus 3" panose="02000805000000020003" pitchFamily="50" charset="0"/>
              </a:rPr>
              <a:t>Review</a:t>
            </a:r>
            <a:r>
              <a:rPr lang="en-GB" sz="2800" dirty="0">
                <a:latin typeface="Letter-join Print Plus 3" panose="02000805000000020003" pitchFamily="50" charset="0"/>
              </a:rPr>
              <a:t>.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GB" sz="2800" dirty="0">
                <a:latin typeface="Letter-join Print Plus 3" panose="02000805000000020003" pitchFamily="50" charset="0"/>
              </a:rPr>
              <a:t>What was this week’s Word Aware word?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GB" sz="2800" dirty="0">
                <a:latin typeface="Letter-join Print Plus 3" panose="02000805000000020003" pitchFamily="50" charset="0"/>
              </a:rPr>
              <a:t>What does our word mean? 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GB" sz="2800" dirty="0">
                <a:latin typeface="Letter-join Print Plus 3" panose="02000805000000020003" pitchFamily="50" charset="0"/>
              </a:rPr>
              <a:t>How are you going to remember the word? 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GB" sz="2800" dirty="0">
                <a:latin typeface="Letter-join Print Plus 3" panose="02000805000000020003" pitchFamily="50" charset="0"/>
              </a:rPr>
              <a:t>When might you use our word next?</a:t>
            </a:r>
          </a:p>
          <a:p>
            <a:pPr>
              <a:lnSpc>
                <a:spcPct val="200000"/>
              </a:lnSpc>
            </a:pPr>
            <a:endParaRPr lang="en-GB" sz="2800" dirty="0">
              <a:latin typeface="Letter-join Print Plus 3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8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9530" y="0"/>
            <a:ext cx="361906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-join Print Plus 3" panose="02000805000000020003" pitchFamily="50" charset="0"/>
            </a:endParaRP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-join Print Plus 3" panose="02000805000000020003" pitchFamily="50" charset="0"/>
              </a:rPr>
              <a:t>mayhem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-join Print Plus 3" panose="02000805000000020003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854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Letter-join Print Plus 3" panose="02000805000000020003" pitchFamily="50" charset="0"/>
              </a:rPr>
              <a:t>Monday</a:t>
            </a:r>
            <a:endParaRPr lang="en-GB" b="1" dirty="0">
              <a:solidFill>
                <a:schemeClr val="bg1"/>
              </a:solidFill>
              <a:latin typeface="Letter-join Print Plus 3" panose="02000805000000020003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4419" y="3411464"/>
            <a:ext cx="4368800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Letter-join Print Plus 3" panose="02000805000000020003" pitchFamily="50" charset="0"/>
              </a:rPr>
              <a:t>1.Read the word.</a:t>
            </a:r>
          </a:p>
          <a:p>
            <a:r>
              <a:rPr lang="en-GB" sz="3200" dirty="0">
                <a:latin typeface="Letter-join Print Plus 3" panose="02000805000000020003" pitchFamily="50" charset="0"/>
              </a:rPr>
              <a:t>2.Dots &amp; dashes.</a:t>
            </a:r>
          </a:p>
          <a:p>
            <a:r>
              <a:rPr lang="en-GB" sz="3200" dirty="0">
                <a:latin typeface="Letter-join Print Plus 3" panose="02000805000000020003" pitchFamily="50" charset="0"/>
              </a:rPr>
              <a:t>3. Shout the word</a:t>
            </a:r>
          </a:p>
          <a:p>
            <a:r>
              <a:rPr lang="en-GB" sz="3200" dirty="0">
                <a:latin typeface="Letter-join Print Plus 3" panose="02000805000000020003" pitchFamily="50" charset="0"/>
              </a:rPr>
              <a:t>4. Whisper the word</a:t>
            </a:r>
          </a:p>
          <a:p>
            <a:r>
              <a:rPr lang="en-GB" sz="3200" dirty="0">
                <a:latin typeface="Letter-join Print Plus 3" panose="02000805000000020003" pitchFamily="50" charset="0"/>
              </a:rPr>
              <a:t>5. Clap syllables</a:t>
            </a:r>
          </a:p>
          <a:p>
            <a:r>
              <a:rPr lang="en-GB" sz="3200" dirty="0">
                <a:latin typeface="Letter-join Print Plus 3" panose="02000805000000020003" pitchFamily="50" charset="0"/>
              </a:rPr>
              <a:t>6.. Act it out!</a:t>
            </a:r>
            <a:endParaRPr lang="en-GB" sz="1050" dirty="0">
              <a:latin typeface="Letter-join Print Plus 3" panose="02000805000000020003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16" y="107968"/>
            <a:ext cx="1842340" cy="13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1318" y="240544"/>
            <a:ext cx="55852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-join Print Plus 3" panose="02000805000000020003" pitchFamily="50" charset="0"/>
              </a:rPr>
              <a:t>mayhem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-join Print Plus 3" panose="0200080500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16" y="107968"/>
            <a:ext cx="1842340" cy="1332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3141" y="1717871"/>
            <a:ext cx="115827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-join Print Plus 3" panose="02000805000000020003" pitchFamily="50" charset="0"/>
              </a:rPr>
              <a:t>Meaning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-join Print Plus 3" panose="02000805000000020003" pitchFamily="50" charset="0"/>
              </a:rPr>
              <a:t>: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-join Print Plus 3" panose="02000805000000020003" pitchFamily="50" charset="0"/>
            </a:endParaRPr>
          </a:p>
        </p:txBody>
      </p:sp>
      <p:pic>
        <p:nvPicPr>
          <p:cNvPr id="1026" name="Picture 2" descr="a yellow smiley face with a finger on its chi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" y="141418"/>
            <a:ext cx="1708756" cy="179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556" y1="61183" x2="45556" y2="61183"/>
                        <a14:foregroundMark x1="56000" y1="59032" x2="56000" y2="59032"/>
                        <a14:foregroundMark x1="56556" y1="61075" x2="56556" y2="61075"/>
                        <a14:foregroundMark x1="53222" y1="65806" x2="53222" y2="65806"/>
                        <a14:foregroundMark x1="51333" y1="61183" x2="51333" y2="61183"/>
                        <a14:foregroundMark x1="31222" y1="61720" x2="31222" y2="61720"/>
                        <a14:foregroundMark x1="46222" y1="62366" x2="46222" y2="62366"/>
                        <a14:foregroundMark x1="37444" y1="60323" x2="37444" y2="603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8337" y="2764310"/>
            <a:ext cx="2283382" cy="23594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41935" y="3291799"/>
            <a:ext cx="115827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-join Print Plus 3" panose="02000805000000020003" pitchFamily="50" charset="0"/>
              </a:rPr>
              <a:t>Challenge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-join Print Plus 3" panose="02000805000000020003" pitchFamily="50" charset="0"/>
              </a:rPr>
              <a:t>:find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-join Print Plus 3" panose="02000805000000020003" pitchFamily="50" charset="0"/>
              </a:rPr>
              <a:t> a synonym for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-join Print Plus 3" panose="02000805000000020003" pitchFamily="50" charset="0"/>
              </a:rPr>
              <a:t>mayhem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-join Print Plus 3" panose="02000805000000020003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0" b="89375" l="10000" r="100000">
                        <a14:foregroundMark x1="84667" y1="17750" x2="84667" y2="17750"/>
                        <a14:foregroundMark x1="81000" y1="31875" x2="81000" y2="31875"/>
                        <a14:foregroundMark x1="82833" y1="6125" x2="82833" y2="6125"/>
                        <a14:foregroundMark x1="38917" y1="29750" x2="38917" y2="29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000" y="3642343"/>
            <a:ext cx="5715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886" y="650152"/>
            <a:ext cx="1967330" cy="258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0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1318" y="240544"/>
            <a:ext cx="55852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-join Print Plus 3" panose="02000805000000020003" pitchFamily="50" charset="0"/>
              </a:rPr>
              <a:t>mayhem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-join Print Plus 3" panose="0200080500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16" y="107968"/>
            <a:ext cx="1842340" cy="1332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3141" y="1717871"/>
            <a:ext cx="115827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-join Print Plus 3" panose="02000805000000020003" pitchFamily="50" charset="0"/>
              </a:rPr>
              <a:t>Meaning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-join Print Plus 3" panose="02000805000000020003" pitchFamily="50" charset="0"/>
              </a:rPr>
              <a:t>: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-join Print Plus 3" panose="02000805000000020003" pitchFamily="50" charset="0"/>
            </a:endParaRPr>
          </a:p>
        </p:txBody>
      </p:sp>
      <p:pic>
        <p:nvPicPr>
          <p:cNvPr id="1026" name="Picture 2" descr="a yellow smiley face with a finger on its chi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" y="141418"/>
            <a:ext cx="1708756" cy="179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556" y1="61183" x2="45556" y2="61183"/>
                        <a14:foregroundMark x1="56000" y1="59032" x2="56000" y2="59032"/>
                        <a14:foregroundMark x1="56556" y1="61075" x2="56556" y2="61075"/>
                        <a14:foregroundMark x1="53222" y1="65806" x2="53222" y2="65806"/>
                        <a14:foregroundMark x1="51333" y1="61183" x2="51333" y2="61183"/>
                        <a14:foregroundMark x1="31222" y1="61720" x2="31222" y2="61720"/>
                        <a14:foregroundMark x1="46222" y1="62366" x2="46222" y2="62366"/>
                        <a14:foregroundMark x1="37444" y1="60323" x2="37444" y2="603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8337" y="2764310"/>
            <a:ext cx="2283382" cy="2359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0" b="89375" l="10000" r="100000">
                        <a14:foregroundMark x1="84667" y1="17750" x2="84667" y2="17750"/>
                        <a14:foregroundMark x1="81000" y1="31875" x2="81000" y2="31875"/>
                        <a14:foregroundMark x1="82833" y1="6125" x2="82833" y2="6125"/>
                        <a14:foregroundMark x1="38917" y1="29750" x2="38917" y2="29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000" y="3642343"/>
            <a:ext cx="5715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7520" y="240544"/>
            <a:ext cx="226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Tuesday </a:t>
            </a:r>
            <a:r>
              <a:rPr lang="en-GB"/>
              <a:t>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304924"/>
            <a:ext cx="3845928" cy="504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884" y="1908923"/>
            <a:ext cx="1156635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-join Print Plus 3" panose="02000805000000020003" pitchFamily="50" charset="0"/>
              </a:rPr>
              <a:t>Joke: Why did the ancient pyramid call the pizza place?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-join Print Plus 3" panose="020008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16" y="107968"/>
            <a:ext cx="1842340" cy="13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884" y="1908923"/>
            <a:ext cx="115663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-join Print Plus 3" panose="02000805000000020003" pitchFamily="50" charset="0"/>
              </a:rPr>
              <a:t>Answer: Because it wanted a slice of history.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-join Print Plus 3" panose="020008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16" y="107968"/>
            <a:ext cx="1842340" cy="13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7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3449054" y="1106906"/>
            <a:ext cx="8742946" cy="3513220"/>
          </a:xfrm>
          <a:prstGeom prst="irregularSeal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Letter-join Print Plus 3" panose="02000805000000020003" pitchFamily="50" charset="0"/>
              </a:rPr>
              <a:t>mayhem</a:t>
            </a:r>
            <a:endParaRPr lang="en-GB" sz="6600" dirty="0">
              <a:latin typeface="Letter-join Print Plus 3" panose="02000805000000020003" pitchFamily="50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587916" y="1588168"/>
            <a:ext cx="1219200" cy="689811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16" y="107968"/>
            <a:ext cx="1842340" cy="13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5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1318" y="240544"/>
            <a:ext cx="55852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-join Print Plus 3" panose="02000805000000020003" pitchFamily="50" charset="0"/>
              </a:rPr>
              <a:t>mayhem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-join Print Plus 3" panose="0200080500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16" y="107968"/>
            <a:ext cx="1842340" cy="1332905"/>
          </a:xfrm>
          <a:prstGeom prst="rect">
            <a:avLst/>
          </a:prstGeom>
        </p:spPr>
      </p:pic>
      <p:pic>
        <p:nvPicPr>
          <p:cNvPr id="1026" name="Picture 2" descr="a yellow smiley face with a finger on its chi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" y="141418"/>
            <a:ext cx="1708756" cy="179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556" y1="61183" x2="45556" y2="61183"/>
                        <a14:foregroundMark x1="56000" y1="59032" x2="56000" y2="59032"/>
                        <a14:foregroundMark x1="56556" y1="61075" x2="56556" y2="61075"/>
                        <a14:foregroundMark x1="53222" y1="65806" x2="53222" y2="65806"/>
                        <a14:foregroundMark x1="51333" y1="61183" x2="51333" y2="61183"/>
                        <a14:foregroundMark x1="31222" y1="61720" x2="31222" y2="61720"/>
                        <a14:foregroundMark x1="46222" y1="62366" x2="46222" y2="62366"/>
                        <a14:foregroundMark x1="37444" y1="60323" x2="37444" y2="603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8337" y="2764310"/>
            <a:ext cx="2283382" cy="2359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0" b="89375" l="10000" r="100000">
                        <a14:foregroundMark x1="84667" y1="17750" x2="84667" y2="17750"/>
                        <a14:foregroundMark x1="81000" y1="31875" x2="81000" y2="31875"/>
                        <a14:foregroundMark x1="82833" y1="6125" x2="82833" y2="6125"/>
                        <a14:foregroundMark x1="38917" y1="29750" x2="38917" y2="29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000" y="3642343"/>
            <a:ext cx="5715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1642" y="84070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Tuesday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28337" y="0"/>
            <a:ext cx="4186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Letter-join Print Plus 3" panose="02000805000000020003" pitchFamily="50" charset="0"/>
              </a:rPr>
              <a:t>Wednesday</a:t>
            </a:r>
            <a:endParaRPr lang="en-GB" b="1" dirty="0">
              <a:solidFill>
                <a:schemeClr val="bg1"/>
              </a:solidFill>
              <a:latin typeface="Letter-join Print Plus 3" panose="02000805000000020003" pitchFamily="50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304925"/>
            <a:ext cx="32385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32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16" y="107968"/>
            <a:ext cx="1842340" cy="13329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8194" y="1796262"/>
            <a:ext cx="11363362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_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ayhem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Letter-join Print Plus 3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5711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e56b0c-f258-4020-a022-fd7bd225a5b9" xsi:nil="true"/>
    <lcf76f155ced4ddcb4097134ff3c332f xmlns="f97f239f-bd32-466f-965c-595d51e1ba5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2DE6779AAA5D4E9B1A2D6CDCA393CB" ma:contentTypeVersion="12" ma:contentTypeDescription="Create a new document." ma:contentTypeScope="" ma:versionID="d39699316f34f1e5c0c3a0fcb7c597dc">
  <xsd:schema xmlns:xsd="http://www.w3.org/2001/XMLSchema" xmlns:xs="http://www.w3.org/2001/XMLSchema" xmlns:p="http://schemas.microsoft.com/office/2006/metadata/properties" xmlns:ns2="f97f239f-bd32-466f-965c-595d51e1ba5c" xmlns:ns3="58e56b0c-f258-4020-a022-fd7bd225a5b9" targetNamespace="http://schemas.microsoft.com/office/2006/metadata/properties" ma:root="true" ma:fieldsID="9123d6b99283ffe8409971cdb8f9f377" ns2:_="" ns3:_="">
    <xsd:import namespace="f97f239f-bd32-466f-965c-595d51e1ba5c"/>
    <xsd:import namespace="58e56b0c-f258-4020-a022-fd7bd225a5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f239f-bd32-466f-965c-595d51e1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e6ed505-400e-418e-b6f6-ea7412e152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56b0c-f258-4020-a022-fd7bd225a5b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919f495-7da4-4b5e-ab47-374e9b175b1f}" ma:internalName="TaxCatchAll" ma:showField="CatchAllData" ma:web="58e56b0c-f258-4020-a022-fd7bd225a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D2C86E-1C5A-47D9-81CC-C1B1B337E0B8}">
  <ds:schemaRefs>
    <ds:schemaRef ds:uri="http://schemas.microsoft.com/office/infopath/2007/PartnerControls"/>
    <ds:schemaRef ds:uri="http://purl.org/dc/terms/"/>
    <ds:schemaRef ds:uri="f97f239f-bd32-466f-965c-595d51e1ba5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8e56b0c-f258-4020-a022-fd7bd225a5b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44C943-F336-490C-A322-EA67F5B593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64C88F-2508-46E9-851F-D8F395B9AB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7f239f-bd32-466f-965c-595d51e1ba5c"/>
    <ds:schemaRef ds:uri="58e56b0c-f258-4020-a022-fd7bd225a5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2083</TotalTime>
  <Words>134</Words>
  <Application>Microsoft Office PowerPoint</Application>
  <PresentationFormat>Custom</PresentationFormat>
  <Paragraphs>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Bayliss</dc:creator>
  <cp:lastModifiedBy>Julie Brown</cp:lastModifiedBy>
  <cp:revision>14</cp:revision>
  <dcterms:created xsi:type="dcterms:W3CDTF">2024-10-14T11:27:47Z</dcterms:created>
  <dcterms:modified xsi:type="dcterms:W3CDTF">2025-01-08T15:46:59Z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0x0101003C2DE6779AAA5D4E9B1A2D6CDCA393CB</vt:lpwstr>
  </property>
</Properties>
</file>