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58"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72" y="7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8C23-F493-F8D8-F0D9-812E8EA580C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36B0E9D-A16C-4B3D-8FEA-FDA50A99E7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813EB9A-FD79-480A-1A91-308E0F9035B3}"/>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5" name="Footer Placeholder 4">
            <a:extLst>
              <a:ext uri="{FF2B5EF4-FFF2-40B4-BE49-F238E27FC236}">
                <a16:creationId xmlns:a16="http://schemas.microsoft.com/office/drawing/2014/main" id="{D88615B1-F11D-6737-C25E-0A3FDE5A48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937DE3-B554-6AC1-B15E-DDE0936B0B69}"/>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174732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755F-98D3-53F9-3897-82EFE6058F4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26913B8-9F76-5B98-5EA3-147365AF84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645A4B7-F366-F0E9-112B-A966B3D75B97}"/>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5" name="Footer Placeholder 4">
            <a:extLst>
              <a:ext uri="{FF2B5EF4-FFF2-40B4-BE49-F238E27FC236}">
                <a16:creationId xmlns:a16="http://schemas.microsoft.com/office/drawing/2014/main" id="{F77C9867-DF83-304E-EA36-928A4667EE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E7B919-14AF-841F-1AAB-326CEBA0FCBB}"/>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303646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1BD06-7248-D14E-8CF2-723D81E841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6C1A165-103D-6EC0-C19A-E2DC9B68AE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1F2372-20FF-3E3E-0730-938012AF3F06}"/>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5" name="Footer Placeholder 4">
            <a:extLst>
              <a:ext uri="{FF2B5EF4-FFF2-40B4-BE49-F238E27FC236}">
                <a16:creationId xmlns:a16="http://schemas.microsoft.com/office/drawing/2014/main" id="{B2788375-E180-EC98-3ACF-CB0E1270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34B8E-1ED3-FDCF-9731-7A7AAECECA6E}"/>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13696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348B-B345-E422-624D-7E9AA1D4C5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C7817C-F599-F4D1-D6D8-F0B26CDFAD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585A44-9D6A-B566-3C54-FF146127C1F5}"/>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5" name="Footer Placeholder 4">
            <a:extLst>
              <a:ext uri="{FF2B5EF4-FFF2-40B4-BE49-F238E27FC236}">
                <a16:creationId xmlns:a16="http://schemas.microsoft.com/office/drawing/2014/main" id="{7363A827-0A9B-E383-7B60-211C47F232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70F8E-10AD-7C97-7931-8C0319D70D68}"/>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132410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3560-17D6-BD0C-B060-A509FB2B9C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9099DFA-3FD6-B443-030B-E84D0536CB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6E0D98-4EEC-223B-0654-F230CE8C39AD}"/>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5" name="Footer Placeholder 4">
            <a:extLst>
              <a:ext uri="{FF2B5EF4-FFF2-40B4-BE49-F238E27FC236}">
                <a16:creationId xmlns:a16="http://schemas.microsoft.com/office/drawing/2014/main" id="{DF9DDC94-23C4-2F9B-C03B-69668A5704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657CB5-91EA-3F73-1107-BCE8B9758F4F}"/>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401406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DDFC-897D-638E-D9E5-0590757207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51F763-D902-07BB-30A9-D9D5D458F3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E7638A0-B3AC-48CA-FB13-B63A2711CE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99D87C4-8F22-F98C-9A45-5245B5F6511D}"/>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6" name="Footer Placeholder 5">
            <a:extLst>
              <a:ext uri="{FF2B5EF4-FFF2-40B4-BE49-F238E27FC236}">
                <a16:creationId xmlns:a16="http://schemas.microsoft.com/office/drawing/2014/main" id="{93C97373-B7DD-05C5-1BAF-B6A5FB6A15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F8A1EE-1D3F-5848-0220-B13443684300}"/>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321257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BBB7-6148-2C04-26E9-29A074E0B7D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BCC2C9E-719C-EF0B-FFED-D174C43C7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E40C97-1D5E-FD90-FD5A-53AD7992E2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D95C119-3FDD-7767-D709-87193D37F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DC054C-F1FD-CB74-5A2A-C7D5CBF78C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B7BF57-490D-1A20-E21D-0D323BED85D5}"/>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8" name="Footer Placeholder 7">
            <a:extLst>
              <a:ext uri="{FF2B5EF4-FFF2-40B4-BE49-F238E27FC236}">
                <a16:creationId xmlns:a16="http://schemas.microsoft.com/office/drawing/2014/main" id="{C857D655-0B39-8D41-92D7-CCCF37CE83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52FF27-69DB-43E7-9B4A-C5C1A6B74D1D}"/>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72287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4983-9D89-709F-7420-71649F251D1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25CCD63-F664-BD19-7E0D-D3B09EE26D37}"/>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4" name="Footer Placeholder 3">
            <a:extLst>
              <a:ext uri="{FF2B5EF4-FFF2-40B4-BE49-F238E27FC236}">
                <a16:creationId xmlns:a16="http://schemas.microsoft.com/office/drawing/2014/main" id="{59529B98-E6BF-F7FA-B739-1FB37BCB5A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0AB317-B5F6-8EE6-99F0-2806CF407553}"/>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203343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01B6A-E81C-7FBF-71F3-99072B4B006F}"/>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3" name="Footer Placeholder 2">
            <a:extLst>
              <a:ext uri="{FF2B5EF4-FFF2-40B4-BE49-F238E27FC236}">
                <a16:creationId xmlns:a16="http://schemas.microsoft.com/office/drawing/2014/main" id="{14DD328B-96F2-83C7-5C6D-74EB45DD09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E4CC7B-8F55-673A-6560-82B7FA20607E}"/>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11218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0CD4-229E-1A49-C669-7D35E22BE4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B8C5DE4-BC03-E169-069B-6BEE84659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94141F-0948-EEB6-F87A-AC0CFA19A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796275-33C0-6B34-EAE9-52407D513B71}"/>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6" name="Footer Placeholder 5">
            <a:extLst>
              <a:ext uri="{FF2B5EF4-FFF2-40B4-BE49-F238E27FC236}">
                <a16:creationId xmlns:a16="http://schemas.microsoft.com/office/drawing/2014/main" id="{E0A0D457-B622-15FD-D8DB-3A42035C34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E18281-58C1-174B-9A70-2FD80F59D310}"/>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210418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F0A8-B856-698B-0D0D-7FD2C35F8E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0B5EEC6-45CC-D57E-C116-D4095F027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C2EE42-DDAC-5162-35C9-44F16DB58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7C9DFF-3F78-3230-CFBF-FF192F61155E}"/>
              </a:ext>
            </a:extLst>
          </p:cNvPr>
          <p:cNvSpPr>
            <a:spLocks noGrp="1"/>
          </p:cNvSpPr>
          <p:nvPr>
            <p:ph type="dt" sz="half" idx="10"/>
          </p:nvPr>
        </p:nvSpPr>
        <p:spPr/>
        <p:txBody>
          <a:bodyPr/>
          <a:lstStyle/>
          <a:p>
            <a:fld id="{719C7573-CEF8-4DCF-90DB-56BE249CCCA5}" type="datetimeFigureOut">
              <a:rPr lang="en-GB" smtClean="0"/>
              <a:t>25/10/2024</a:t>
            </a:fld>
            <a:endParaRPr lang="en-GB"/>
          </a:p>
        </p:txBody>
      </p:sp>
      <p:sp>
        <p:nvSpPr>
          <p:cNvPr id="6" name="Footer Placeholder 5">
            <a:extLst>
              <a:ext uri="{FF2B5EF4-FFF2-40B4-BE49-F238E27FC236}">
                <a16:creationId xmlns:a16="http://schemas.microsoft.com/office/drawing/2014/main" id="{2A35170A-1A4C-4974-923B-F6D945B8CE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40C7AB-10FC-C538-F3E3-4B4D11D60831}"/>
              </a:ext>
            </a:extLst>
          </p:cNvPr>
          <p:cNvSpPr>
            <a:spLocks noGrp="1"/>
          </p:cNvSpPr>
          <p:nvPr>
            <p:ph type="sldNum" sz="quarter" idx="12"/>
          </p:nvPr>
        </p:nvSpPr>
        <p:spPr/>
        <p:txBody>
          <a:bodyPr/>
          <a:lstStyle/>
          <a:p>
            <a:fld id="{E4D37D48-E07D-474C-AE1C-54F06D6DEE72}" type="slidenum">
              <a:rPr lang="en-GB" smtClean="0"/>
              <a:t>‹#›</a:t>
            </a:fld>
            <a:endParaRPr lang="en-GB"/>
          </a:p>
        </p:txBody>
      </p:sp>
    </p:spTree>
    <p:extLst>
      <p:ext uri="{BB962C8B-B14F-4D97-AF65-F5344CB8AC3E}">
        <p14:creationId xmlns:p14="http://schemas.microsoft.com/office/powerpoint/2010/main" val="319507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7FD90-4C1B-FA42-2A15-2F1F2B4CB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B4CA228-13BC-D361-3AD1-504B7325B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9BC422-C28D-A568-0EB5-C0EC31903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9C7573-CEF8-4DCF-90DB-56BE249CCCA5}" type="datetimeFigureOut">
              <a:rPr lang="en-GB" smtClean="0"/>
              <a:t>25/10/2024</a:t>
            </a:fld>
            <a:endParaRPr lang="en-GB"/>
          </a:p>
        </p:txBody>
      </p:sp>
      <p:sp>
        <p:nvSpPr>
          <p:cNvPr id="5" name="Footer Placeholder 4">
            <a:extLst>
              <a:ext uri="{FF2B5EF4-FFF2-40B4-BE49-F238E27FC236}">
                <a16:creationId xmlns:a16="http://schemas.microsoft.com/office/drawing/2014/main" id="{744C9D95-632E-4DF3-6043-234D8BB04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59093CE-7DAE-3CE6-5DC8-711870343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D37D48-E07D-474C-AE1C-54F06D6DEE72}" type="slidenum">
              <a:rPr lang="en-GB" smtClean="0"/>
              <a:t>‹#›</a:t>
            </a:fld>
            <a:endParaRPr lang="en-GB"/>
          </a:p>
        </p:txBody>
      </p:sp>
    </p:spTree>
    <p:extLst>
      <p:ext uri="{BB962C8B-B14F-4D97-AF65-F5344CB8AC3E}">
        <p14:creationId xmlns:p14="http://schemas.microsoft.com/office/powerpoint/2010/main" val="31095653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lobal-geography.org/af/Geography/Europe/Greece/Pictures/Knossos/Heraklio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tiomax80/31681511512/" TargetMode="External"/><Relationship Id="rId7" Type="http://schemas.openxmlformats.org/officeDocument/2006/relationships/hyperlink" Target="https://creativecommons.org/licenses/by-nc/3.0/"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global-geography.org/af/Geography/Europe/Greece/Pictures/West_Coast_Crete/Balos_Lagoon_10" TargetMode="External"/><Relationship Id="rId5" Type="http://schemas.openxmlformats.org/officeDocument/2006/relationships/image" Target="../media/image3.jpg"/><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pixnio.com/ko/%EC%95%84%ED%82%A4%ED%85%8D%EC%B2%98/%EB%8F%84%EC%8B%9C-%EC%8B%9C%EB%82%B4/%EA%B1%B0%EB%A6%AC-%EB%8F%84%EC%8B%9C-%EA%B1%B4%EC%B6%95-%EB%8F%84%EC%8B%9C-%ED%83%80%EC%9A%B4-%EB%8B%A4%EC%9A%B4-%ED%83%80%EC%9A%B4-%EC%95%84%EC%8A%A4%ED%8C%94%ED%8A%B8%EB%8F%84%EB%8F%8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greece-crete-balos-beach-the-sun-997664/"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Carnival-Freedom-Cruise-Ship.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E0851-8721-BC1A-38B9-58ED480E563F}"/>
              </a:ext>
            </a:extLst>
          </p:cNvPr>
          <p:cNvSpPr>
            <a:spLocks noGrp="1"/>
          </p:cNvSpPr>
          <p:nvPr>
            <p:ph type="ctrTitle"/>
          </p:nvPr>
        </p:nvSpPr>
        <p:spPr>
          <a:xfrm>
            <a:off x="992206" y="1608667"/>
            <a:ext cx="2823275" cy="4501127"/>
          </a:xfrm>
        </p:spPr>
        <p:txBody>
          <a:bodyPr vert="horz" lIns="91440" tIns="45720" rIns="91440" bIns="45720" rtlCol="0" anchor="t">
            <a:normAutofit/>
          </a:bodyPr>
          <a:lstStyle/>
          <a:p>
            <a:pPr algn="r"/>
            <a:r>
              <a:rPr lang="en-US" sz="3200" kern="1200" dirty="0">
                <a:solidFill>
                  <a:srgbClr val="FFFFFF"/>
                </a:solidFill>
                <a:latin typeface="+mj-lt"/>
                <a:ea typeface="+mj-ea"/>
                <a:cs typeface="+mj-cs"/>
              </a:rPr>
              <a:t>Crete</a:t>
            </a:r>
          </a:p>
        </p:txBody>
      </p:sp>
      <p:sp>
        <p:nvSpPr>
          <p:cNvPr id="3" name="Subtitle 2">
            <a:extLst>
              <a:ext uri="{FF2B5EF4-FFF2-40B4-BE49-F238E27FC236}">
                <a16:creationId xmlns:a16="http://schemas.microsoft.com/office/drawing/2014/main" id="{C53A8ACE-EEE9-8A8B-13A7-EA6B76F88E0B}"/>
              </a:ext>
            </a:extLst>
          </p:cNvPr>
          <p:cNvSpPr>
            <a:spLocks noGrp="1"/>
          </p:cNvSpPr>
          <p:nvPr>
            <p:ph type="subTitle" idx="1"/>
          </p:nvPr>
        </p:nvSpPr>
        <p:spPr>
          <a:xfrm>
            <a:off x="4547698" y="1608667"/>
            <a:ext cx="3421958" cy="4501127"/>
          </a:xfrm>
        </p:spPr>
        <p:txBody>
          <a:bodyPr vert="horz" lIns="91440" tIns="45720" rIns="91440" bIns="45720" rtlCol="0">
            <a:normAutofit/>
          </a:bodyPr>
          <a:lstStyle/>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p:txBody>
      </p:sp>
      <p:sp>
        <p:nvSpPr>
          <p:cNvPr id="8" name="TextBox 7">
            <a:extLst>
              <a:ext uri="{FF2B5EF4-FFF2-40B4-BE49-F238E27FC236}">
                <a16:creationId xmlns:a16="http://schemas.microsoft.com/office/drawing/2014/main" id="{359A9EE2-C800-A12E-D405-0609FAEC810F}"/>
              </a:ext>
            </a:extLst>
          </p:cNvPr>
          <p:cNvSpPr txBox="1"/>
          <p:nvPr/>
        </p:nvSpPr>
        <p:spPr>
          <a:xfrm>
            <a:off x="4211120" y="1771650"/>
            <a:ext cx="3075504" cy="508635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 </a:t>
            </a:r>
            <a:r>
              <a:rPr lang="en-US" sz="2000" dirty="0" err="1"/>
              <a:t>Welcometo</a:t>
            </a:r>
            <a:r>
              <a:rPr lang="en-US" sz="2000" dirty="0"/>
              <a:t> Crete definitely an island of heaven. If  you want to get to </a:t>
            </a:r>
            <a:r>
              <a:rPr lang="en-US" sz="2000" dirty="0" err="1"/>
              <a:t>Herklion</a:t>
            </a:r>
            <a:r>
              <a:rPr lang="en-US" sz="2000" dirty="0"/>
              <a:t> it would take 4 hours . To get to Chania it takes 9 hours 50 minutes but worth it . You  can go on  adventure on humid  days , relax on the  yellow as gold sand and swim in diamond clear waters . Your adventure to heaven island starts NOW. </a:t>
            </a:r>
          </a:p>
        </p:txBody>
      </p:sp>
      <p:pic>
        <p:nvPicPr>
          <p:cNvPr id="10" name="Picture 9" descr="A view of a city and the sea">
            <a:extLst>
              <a:ext uri="{FF2B5EF4-FFF2-40B4-BE49-F238E27FC236}">
                <a16:creationId xmlns:a16="http://schemas.microsoft.com/office/drawing/2014/main" id="{6DB544F2-31EF-F21D-E8A8-C0C9F84890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86624" y="1470660"/>
            <a:ext cx="4905376" cy="4069080"/>
          </a:xfrm>
          <a:prstGeom prst="rect">
            <a:avLst/>
          </a:prstGeom>
        </p:spPr>
      </p:pic>
      <p:sp>
        <p:nvSpPr>
          <p:cNvPr id="11" name="TextBox 10">
            <a:extLst>
              <a:ext uri="{FF2B5EF4-FFF2-40B4-BE49-F238E27FC236}">
                <a16:creationId xmlns:a16="http://schemas.microsoft.com/office/drawing/2014/main" id="{5B3A4E17-1019-7BF9-294C-BFB5C4E2DD5D}"/>
              </a:ext>
            </a:extLst>
          </p:cNvPr>
          <p:cNvSpPr txBox="1"/>
          <p:nvPr/>
        </p:nvSpPr>
        <p:spPr>
          <a:xfrm>
            <a:off x="7286624" y="5539740"/>
            <a:ext cx="5553076" cy="230832"/>
          </a:xfrm>
          <a:prstGeom prst="rect">
            <a:avLst/>
          </a:prstGeom>
          <a:noFill/>
        </p:spPr>
        <p:txBody>
          <a:bodyPr wrap="square" rtlCol="0">
            <a:spAutoFit/>
          </a:bodyPr>
          <a:lstStyle/>
          <a:p>
            <a:r>
              <a:rPr lang="en-GB" sz="900">
                <a:hlinkClick r:id="rId3" tooltip="https://global-geography.org/af/Geography/Europe/Greece/Pictures/Knossos/Heraklion"/>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16125998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down)">
                                      <p:cBhvr>
                                        <p:cTn id="24" dur="580">
                                          <p:stCondLst>
                                            <p:cond delay="0"/>
                                          </p:stCondLst>
                                        </p:cTn>
                                        <p:tgtEl>
                                          <p:spTgt spid="8">
                                            <p:txEl>
                                              <p:pRg st="0" end="0"/>
                                            </p:txEl>
                                          </p:spTgt>
                                        </p:tgtEl>
                                      </p:cBhvr>
                                    </p:animEffect>
                                    <p:anim calcmode="lin" valueType="num">
                                      <p:cBhvr>
                                        <p:cTn id="25"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xEl>
                                              <p:pRg st="0" end="0"/>
                                            </p:txEl>
                                          </p:spTgt>
                                        </p:tgtEl>
                                      </p:cBhvr>
                                      <p:to x="100000" y="60000"/>
                                    </p:animScale>
                                    <p:animScale>
                                      <p:cBhvr>
                                        <p:cTn id="31" dur="166" decel="50000">
                                          <p:stCondLst>
                                            <p:cond delay="676"/>
                                          </p:stCondLst>
                                        </p:cTn>
                                        <p:tgtEl>
                                          <p:spTgt spid="8">
                                            <p:txEl>
                                              <p:pRg st="0" end="0"/>
                                            </p:txEl>
                                          </p:spTgt>
                                        </p:tgtEl>
                                      </p:cBhvr>
                                      <p:to x="100000" y="100000"/>
                                    </p:animScale>
                                    <p:animScale>
                                      <p:cBhvr>
                                        <p:cTn id="32" dur="26">
                                          <p:stCondLst>
                                            <p:cond delay="1312"/>
                                          </p:stCondLst>
                                        </p:cTn>
                                        <p:tgtEl>
                                          <p:spTgt spid="8">
                                            <p:txEl>
                                              <p:pRg st="0" end="0"/>
                                            </p:txEl>
                                          </p:spTgt>
                                        </p:tgtEl>
                                      </p:cBhvr>
                                      <p:to x="100000" y="80000"/>
                                    </p:animScale>
                                    <p:animScale>
                                      <p:cBhvr>
                                        <p:cTn id="33" dur="166" decel="50000">
                                          <p:stCondLst>
                                            <p:cond delay="1338"/>
                                          </p:stCondLst>
                                        </p:cTn>
                                        <p:tgtEl>
                                          <p:spTgt spid="8">
                                            <p:txEl>
                                              <p:pRg st="0" end="0"/>
                                            </p:txEl>
                                          </p:spTgt>
                                        </p:tgtEl>
                                      </p:cBhvr>
                                      <p:to x="100000" y="100000"/>
                                    </p:animScale>
                                    <p:animScale>
                                      <p:cBhvr>
                                        <p:cTn id="34" dur="26">
                                          <p:stCondLst>
                                            <p:cond delay="1642"/>
                                          </p:stCondLst>
                                        </p:cTn>
                                        <p:tgtEl>
                                          <p:spTgt spid="8">
                                            <p:txEl>
                                              <p:pRg st="0" end="0"/>
                                            </p:txEl>
                                          </p:spTgt>
                                        </p:tgtEl>
                                      </p:cBhvr>
                                      <p:to x="100000" y="90000"/>
                                    </p:animScale>
                                    <p:animScale>
                                      <p:cBhvr>
                                        <p:cTn id="35" dur="166" decel="50000">
                                          <p:stCondLst>
                                            <p:cond delay="1668"/>
                                          </p:stCondLst>
                                        </p:cTn>
                                        <p:tgtEl>
                                          <p:spTgt spid="8">
                                            <p:txEl>
                                              <p:pRg st="0" end="0"/>
                                            </p:txEl>
                                          </p:spTgt>
                                        </p:tgtEl>
                                      </p:cBhvr>
                                      <p:to x="100000" y="100000"/>
                                    </p:animScale>
                                    <p:animScale>
                                      <p:cBhvr>
                                        <p:cTn id="36" dur="26">
                                          <p:stCondLst>
                                            <p:cond delay="1808"/>
                                          </p:stCondLst>
                                        </p:cTn>
                                        <p:tgtEl>
                                          <p:spTgt spid="8">
                                            <p:txEl>
                                              <p:pRg st="0" end="0"/>
                                            </p:txEl>
                                          </p:spTgt>
                                        </p:tgtEl>
                                      </p:cBhvr>
                                      <p:to x="100000" y="95000"/>
                                    </p:animScale>
                                    <p:animScale>
                                      <p:cBhvr>
                                        <p:cTn id="37"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ACFFCF6-22B2-AD1B-2526-9D942C185BB9}"/>
              </a:ext>
            </a:extLst>
          </p:cNvPr>
          <p:cNvSpPr>
            <a:spLocks noGrp="1"/>
          </p:cNvSpPr>
          <p:nvPr>
            <p:ph type="title"/>
          </p:nvPr>
        </p:nvSpPr>
        <p:spPr>
          <a:xfrm>
            <a:off x="28116" y="48122"/>
            <a:ext cx="7160357" cy="1977887"/>
          </a:xfrm>
        </p:spPr>
        <p:txBody>
          <a:bodyPr vert="horz" lIns="91440" tIns="45720" rIns="91440" bIns="45720" rtlCol="0" anchor="t">
            <a:normAutofit/>
          </a:bodyPr>
          <a:lstStyle/>
          <a:p>
            <a:pPr algn="r"/>
            <a:r>
              <a:rPr lang="en-US" sz="8000" kern="1200" dirty="0">
                <a:solidFill>
                  <a:srgbClr val="FFFFFF"/>
                </a:solidFill>
                <a:latin typeface="+mj-lt"/>
                <a:ea typeface="+mj-ea"/>
                <a:cs typeface="+mj-cs"/>
              </a:rPr>
              <a:t>Things to do</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5" name="TextBox 4">
            <a:extLst>
              <a:ext uri="{FF2B5EF4-FFF2-40B4-BE49-F238E27FC236}">
                <a16:creationId xmlns:a16="http://schemas.microsoft.com/office/drawing/2014/main" id="{C2C5EB28-9DE4-8B7E-7842-7AE0A3707BD1}"/>
              </a:ext>
            </a:extLst>
          </p:cNvPr>
          <p:cNvSpPr txBox="1"/>
          <p:nvPr/>
        </p:nvSpPr>
        <p:spPr>
          <a:xfrm>
            <a:off x="2422689" y="1687398"/>
            <a:ext cx="5448692" cy="369332"/>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id="{3DA72755-83BE-41EA-7651-A25B769B2FCE}"/>
              </a:ext>
            </a:extLst>
          </p:cNvPr>
          <p:cNvSpPr txBox="1"/>
          <p:nvPr/>
        </p:nvSpPr>
        <p:spPr>
          <a:xfrm>
            <a:off x="116545" y="2151529"/>
            <a:ext cx="6983500" cy="923330"/>
          </a:xfrm>
          <a:prstGeom prst="rect">
            <a:avLst/>
          </a:prstGeom>
          <a:noFill/>
        </p:spPr>
        <p:txBody>
          <a:bodyPr wrap="square" rtlCol="0">
            <a:spAutoFit/>
          </a:bodyPr>
          <a:lstStyle/>
          <a:p>
            <a:r>
              <a:rPr lang="en-US" dirty="0"/>
              <a:t>I highly recommend to go to </a:t>
            </a:r>
            <a:r>
              <a:rPr lang="en-US" dirty="0" err="1"/>
              <a:t>Balos</a:t>
            </a:r>
            <a:r>
              <a:rPr lang="en-US" dirty="0"/>
              <a:t> lagoon and </a:t>
            </a:r>
            <a:r>
              <a:rPr lang="en-US" dirty="0" err="1"/>
              <a:t>Elafonissi</a:t>
            </a:r>
            <a:r>
              <a:rPr lang="en-US" dirty="0"/>
              <a:t> beach where you can dive to victory . The waters are crystal clear and these beaches are really big (its amazing). </a:t>
            </a:r>
          </a:p>
        </p:txBody>
      </p:sp>
      <p:pic>
        <p:nvPicPr>
          <p:cNvPr id="6" name="Picture 5" descr="A beach with rocks and blue water&#10;&#10;Description automatically generated">
            <a:extLst>
              <a:ext uri="{FF2B5EF4-FFF2-40B4-BE49-F238E27FC236}">
                <a16:creationId xmlns:a16="http://schemas.microsoft.com/office/drawing/2014/main" id="{7C3720AD-12F1-E37A-D383-4F2D17AA05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3318" y="-162356969"/>
            <a:ext cx="5888716" cy="137117259"/>
          </a:xfrm>
          <a:prstGeom prst="rect">
            <a:avLst/>
          </a:prstGeom>
        </p:spPr>
      </p:pic>
      <p:sp>
        <p:nvSpPr>
          <p:cNvPr id="7" name="TextBox 6">
            <a:extLst>
              <a:ext uri="{FF2B5EF4-FFF2-40B4-BE49-F238E27FC236}">
                <a16:creationId xmlns:a16="http://schemas.microsoft.com/office/drawing/2014/main" id="{099CBCF2-A227-F8B8-5933-2510E2C98634}"/>
              </a:ext>
            </a:extLst>
          </p:cNvPr>
          <p:cNvSpPr txBox="1"/>
          <p:nvPr/>
        </p:nvSpPr>
        <p:spPr>
          <a:xfrm>
            <a:off x="7413318" y="6515100"/>
            <a:ext cx="5888716" cy="230832"/>
          </a:xfrm>
          <a:prstGeom prst="rect">
            <a:avLst/>
          </a:prstGeom>
          <a:noFill/>
        </p:spPr>
        <p:txBody>
          <a:bodyPr wrap="square" rtlCol="0">
            <a:spAutoFit/>
          </a:bodyPr>
          <a:lstStyle/>
          <a:p>
            <a:r>
              <a:rPr lang="en-GB" sz="900">
                <a:hlinkClick r:id="rId3" tooltip="https://www.flickr.com/photos/tiomax80/31681511512/"/>
              </a:rPr>
              <a:t>This Photo</a:t>
            </a:r>
            <a:r>
              <a:rPr lang="en-GB" sz="900"/>
              <a:t> by Unknown Author is licensed under </a:t>
            </a:r>
            <a:r>
              <a:rPr lang="en-GB" sz="900">
                <a:hlinkClick r:id="rId4" tooltip="https://creativecommons.org/licenses/by/3.0/"/>
              </a:rPr>
              <a:t>CC BY</a:t>
            </a:r>
            <a:endParaRPr lang="en-GB" sz="900"/>
          </a:p>
        </p:txBody>
      </p:sp>
      <p:pic>
        <p:nvPicPr>
          <p:cNvPr id="11" name="Picture 10" descr="A beach with rocks and blue water">
            <a:extLst>
              <a:ext uri="{FF2B5EF4-FFF2-40B4-BE49-F238E27FC236}">
                <a16:creationId xmlns:a16="http://schemas.microsoft.com/office/drawing/2014/main" id="{FF599E82-F6FF-AC69-D12A-8782DD7818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12757" y="2313194"/>
            <a:ext cx="4503248" cy="5573876"/>
          </a:xfrm>
          <a:prstGeom prst="rect">
            <a:avLst/>
          </a:prstGeom>
        </p:spPr>
      </p:pic>
      <p:sp>
        <p:nvSpPr>
          <p:cNvPr id="13" name="TextBox 12">
            <a:extLst>
              <a:ext uri="{FF2B5EF4-FFF2-40B4-BE49-F238E27FC236}">
                <a16:creationId xmlns:a16="http://schemas.microsoft.com/office/drawing/2014/main" id="{EF60BB2F-015A-2FBF-4D5C-FB0A4400FEC6}"/>
              </a:ext>
            </a:extLst>
          </p:cNvPr>
          <p:cNvSpPr txBox="1"/>
          <p:nvPr/>
        </p:nvSpPr>
        <p:spPr>
          <a:xfrm>
            <a:off x="9963860" y="-952666"/>
            <a:ext cx="3586347" cy="230832"/>
          </a:xfrm>
          <a:prstGeom prst="rect">
            <a:avLst/>
          </a:prstGeom>
          <a:noFill/>
        </p:spPr>
        <p:txBody>
          <a:bodyPr wrap="square" rtlCol="0">
            <a:spAutoFit/>
          </a:bodyPr>
          <a:lstStyle/>
          <a:p>
            <a:r>
              <a:rPr lang="en-GB" sz="900" dirty="0">
                <a:hlinkClick r:id="rId4" tooltip="https://creativecommons.org/licenses/by/3.0/"/>
              </a:rPr>
              <a:t>CC BY</a:t>
            </a:r>
            <a:endParaRPr lang="en-GB" sz="900" dirty="0"/>
          </a:p>
        </p:txBody>
      </p:sp>
      <p:pic>
        <p:nvPicPr>
          <p:cNvPr id="17" name="Picture 16" descr="A beach with blue water and rocky hills&#10;&#10;Description automatically generated">
            <a:extLst>
              <a:ext uri="{FF2B5EF4-FFF2-40B4-BE49-F238E27FC236}">
                <a16:creationId xmlns:a16="http://schemas.microsoft.com/office/drawing/2014/main" id="{268E4C2D-603B-5A5B-687D-F4D8AEB85CD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5067" y="3514035"/>
            <a:ext cx="4503247" cy="2904788"/>
          </a:xfrm>
          <a:prstGeom prst="rect">
            <a:avLst/>
          </a:prstGeom>
        </p:spPr>
      </p:pic>
      <p:sp>
        <p:nvSpPr>
          <p:cNvPr id="19" name="TextBox 18">
            <a:extLst>
              <a:ext uri="{FF2B5EF4-FFF2-40B4-BE49-F238E27FC236}">
                <a16:creationId xmlns:a16="http://schemas.microsoft.com/office/drawing/2014/main" id="{E861B487-BE57-BDEA-C587-AF3341122308}"/>
              </a:ext>
            </a:extLst>
          </p:cNvPr>
          <p:cNvSpPr txBox="1"/>
          <p:nvPr/>
        </p:nvSpPr>
        <p:spPr>
          <a:xfrm>
            <a:off x="-361427" y="5636680"/>
            <a:ext cx="4503247" cy="230832"/>
          </a:xfrm>
          <a:prstGeom prst="rect">
            <a:avLst/>
          </a:prstGeom>
          <a:noFill/>
        </p:spPr>
        <p:txBody>
          <a:bodyPr wrap="square" rtlCol="0">
            <a:spAutoFit/>
          </a:bodyPr>
          <a:lstStyle/>
          <a:p>
            <a:r>
              <a:rPr lang="en-GB" sz="900">
                <a:hlinkClick r:id="rId6" tooltip="https://global-geography.org/af/Geography/Europe/Greece/Pictures/West_Coast_Crete/Balos_Lagoon_10"/>
              </a:rPr>
              <a:t>This Photo</a:t>
            </a:r>
            <a:r>
              <a:rPr lang="en-GB" sz="900"/>
              <a:t> by Unknown Author is licensed under </a:t>
            </a:r>
            <a:r>
              <a:rPr lang="en-GB" sz="900">
                <a:hlinkClick r:id="rId7" tooltip="https://creativecommons.org/licenses/by-nc/3.0/"/>
              </a:rPr>
              <a:t>CC BY-NC</a:t>
            </a:r>
            <a:endParaRPr lang="en-GB" sz="900"/>
          </a:p>
        </p:txBody>
      </p:sp>
    </p:spTree>
    <p:extLst>
      <p:ext uri="{BB962C8B-B14F-4D97-AF65-F5344CB8AC3E}">
        <p14:creationId xmlns:p14="http://schemas.microsoft.com/office/powerpoint/2010/main" val="139066051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liment assortis sur la table">
            <a:extLst>
              <a:ext uri="{FF2B5EF4-FFF2-40B4-BE49-F238E27FC236}">
                <a16:creationId xmlns:a16="http://schemas.microsoft.com/office/drawing/2014/main" id="{C587390F-C9D0-0D7C-A928-5FF05B44EB5D}"/>
              </a:ext>
            </a:extLst>
          </p:cNvPr>
          <p:cNvPicPr>
            <a:picLocks noChangeAspect="1"/>
          </p:cNvPicPr>
          <p:nvPr/>
        </p:nvPicPr>
        <p:blipFill>
          <a:blip r:embed="rId2"/>
          <a:srcRect l="2942" r="2941" b="-1"/>
          <a:stretch/>
        </p:blipFill>
        <p:spPr>
          <a:xfrm>
            <a:off x="2412861" y="10"/>
            <a:ext cx="9669642" cy="6857990"/>
          </a:xfrm>
          <a:prstGeom prst="rect">
            <a:avLst/>
          </a:prstGeom>
        </p:spPr>
      </p:pic>
      <p:sp>
        <p:nvSpPr>
          <p:cNvPr id="28" name="Rectangle 2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8FB217-DB63-7D86-3711-28F89CFAFCC5}"/>
              </a:ext>
            </a:extLst>
          </p:cNvPr>
          <p:cNvSpPr>
            <a:spLocks noGrp="1"/>
          </p:cNvSpPr>
          <p:nvPr>
            <p:ph type="title"/>
          </p:nvPr>
        </p:nvSpPr>
        <p:spPr>
          <a:xfrm>
            <a:off x="0" y="466725"/>
            <a:ext cx="3973385" cy="806450"/>
          </a:xfrm>
          <a:noFill/>
        </p:spPr>
        <p:txBody>
          <a:bodyPr vert="horz" lIns="91440" tIns="45720" rIns="91440" bIns="45720" rtlCol="0" anchor="b">
            <a:normAutofit fontScale="90000"/>
          </a:bodyPr>
          <a:lstStyle/>
          <a:p>
            <a:r>
              <a:rPr lang="en-US" sz="5200" dirty="0"/>
              <a:t>Crete cuisine</a:t>
            </a:r>
          </a:p>
        </p:txBody>
      </p:sp>
      <p:sp>
        <p:nvSpPr>
          <p:cNvPr id="3" name="Content Placeholder 2">
            <a:extLst>
              <a:ext uri="{FF2B5EF4-FFF2-40B4-BE49-F238E27FC236}">
                <a16:creationId xmlns:a16="http://schemas.microsoft.com/office/drawing/2014/main" id="{715F8F62-8840-D1F1-AE66-ECB8EF34309F}"/>
              </a:ext>
            </a:extLst>
          </p:cNvPr>
          <p:cNvSpPr>
            <a:spLocks noGrp="1"/>
          </p:cNvSpPr>
          <p:nvPr>
            <p:ph idx="1"/>
          </p:nvPr>
        </p:nvSpPr>
        <p:spPr>
          <a:xfrm>
            <a:off x="180704" y="1543134"/>
            <a:ext cx="3973386" cy="5314856"/>
          </a:xfrm>
          <a:noFill/>
        </p:spPr>
        <p:txBody>
          <a:bodyPr vert="horz" lIns="91440" tIns="45720" rIns="91440" bIns="45720" rtlCol="0">
            <a:normAutofit/>
          </a:bodyPr>
          <a:lstStyle/>
          <a:p>
            <a:pPr marL="0" indent="0">
              <a:buNone/>
            </a:pPr>
            <a:r>
              <a:rPr lang="en-US" sz="2400" dirty="0"/>
              <a:t>Crete cuisine is famous around the island of Crete. From freshly fished octopus fish ,squid . Can’t forget the shellfish like oysters , clams ,muscles and shrimp . You can get them boiled , cooked or fried or just go for fish and chips instead of (careful of sea guls).The muscles in particular can come with salads or you can get them as your side dish. </a:t>
            </a:r>
          </a:p>
        </p:txBody>
      </p:sp>
    </p:spTree>
    <p:extLst>
      <p:ext uri="{BB962C8B-B14F-4D97-AF65-F5344CB8AC3E}">
        <p14:creationId xmlns:p14="http://schemas.microsoft.com/office/powerpoint/2010/main" val="2085522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115C3-113F-19C2-2128-F1D65417200A}"/>
              </a:ext>
            </a:extLst>
          </p:cNvPr>
          <p:cNvSpPr>
            <a:spLocks noGrp="1"/>
          </p:cNvSpPr>
          <p:nvPr>
            <p:ph type="title"/>
          </p:nvPr>
        </p:nvSpPr>
        <p:spPr>
          <a:xfrm>
            <a:off x="108712" y="141486"/>
            <a:ext cx="4620584" cy="1483360"/>
          </a:xfrm>
        </p:spPr>
        <p:txBody>
          <a:bodyPr vert="horz" lIns="91440" tIns="45720" rIns="91440" bIns="45720" rtlCol="0" anchor="b">
            <a:normAutofit/>
          </a:bodyPr>
          <a:lstStyle/>
          <a:p>
            <a:r>
              <a:rPr lang="en-US" dirty="0"/>
              <a:t>Shop till you drop </a:t>
            </a:r>
            <a:r>
              <a:rPr lang="en-US" dirty="0" err="1"/>
              <a:t>crete</a:t>
            </a:r>
            <a:r>
              <a:rPr lang="en-US" dirty="0"/>
              <a:t> </a:t>
            </a:r>
          </a:p>
        </p:txBody>
      </p:sp>
      <p:pic>
        <p:nvPicPr>
          <p:cNvPr id="13" name="Picture 12">
            <a:extLst>
              <a:ext uri="{FF2B5EF4-FFF2-40B4-BE49-F238E27FC236}">
                <a16:creationId xmlns:a16="http://schemas.microsoft.com/office/drawing/2014/main" id="{4C2F6BA3-3D46-688D-F802-D676E2724977}"/>
              </a:ext>
            </a:extLst>
          </p:cNvPr>
          <p:cNvPicPr>
            <a:picLocks noChangeAspect="1"/>
          </p:cNvPicPr>
          <p:nvPr/>
        </p:nvPicPr>
        <p:blipFill>
          <a:blip r:embed="rId2"/>
          <a:srcRect l="19179" r="3191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2E07E4AD-072C-B0FC-F3E7-550F0D330EA2}"/>
              </a:ext>
            </a:extLst>
          </p:cNvPr>
          <p:cNvSpPr txBox="1"/>
          <p:nvPr/>
        </p:nvSpPr>
        <p:spPr>
          <a:xfrm>
            <a:off x="233680" y="1910080"/>
            <a:ext cx="4287520" cy="1477328"/>
          </a:xfrm>
          <a:prstGeom prst="rect">
            <a:avLst/>
          </a:prstGeom>
          <a:noFill/>
        </p:spPr>
        <p:txBody>
          <a:bodyPr wrap="square" rtlCol="0">
            <a:spAutoFit/>
          </a:bodyPr>
          <a:lstStyle/>
          <a:p>
            <a:r>
              <a:rPr lang="en-US" dirty="0"/>
              <a:t>These are the top 3 best shops to visit 1.The Mighty Municipal Market of </a:t>
            </a:r>
            <a:r>
              <a:rPr lang="en-US" dirty="0" err="1"/>
              <a:t>Chaia</a:t>
            </a:r>
            <a:r>
              <a:rPr lang="en-US" dirty="0"/>
              <a:t> 2. </a:t>
            </a:r>
            <a:r>
              <a:rPr lang="en-US" dirty="0" err="1"/>
              <a:t>Stakakis</a:t>
            </a:r>
            <a:r>
              <a:rPr lang="en-US" dirty="0"/>
              <a:t> Cretan Lyra workshop 3. Rue de </a:t>
            </a:r>
            <a:r>
              <a:rPr lang="en-US" dirty="0" err="1"/>
              <a:t>cuir</a:t>
            </a:r>
            <a:r>
              <a:rPr lang="en-US" dirty="0"/>
              <a:t>. Maybe on your way back grab a </a:t>
            </a:r>
            <a:r>
              <a:rPr lang="en-US" dirty="0" err="1"/>
              <a:t>survernior</a:t>
            </a:r>
            <a:r>
              <a:rPr lang="en-US" dirty="0"/>
              <a:t> from one of these shops!</a:t>
            </a:r>
            <a:endParaRPr lang="en-GB" dirty="0"/>
          </a:p>
        </p:txBody>
      </p:sp>
      <p:pic>
        <p:nvPicPr>
          <p:cNvPr id="8" name="Picture 7" descr="A street with people walking on it">
            <a:extLst>
              <a:ext uri="{FF2B5EF4-FFF2-40B4-BE49-F238E27FC236}">
                <a16:creationId xmlns:a16="http://schemas.microsoft.com/office/drawing/2014/main" id="{4B7EA861-7E42-8255-313F-F494C28F0F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712" y="3688834"/>
            <a:ext cx="6120503" cy="3027680"/>
          </a:xfrm>
          <a:prstGeom prst="rect">
            <a:avLst/>
          </a:prstGeom>
        </p:spPr>
      </p:pic>
    </p:spTree>
    <p:extLst>
      <p:ext uri="{BB962C8B-B14F-4D97-AF65-F5344CB8AC3E}">
        <p14:creationId xmlns:p14="http://schemas.microsoft.com/office/powerpoint/2010/main" val="161575610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water and land with mountains in the background&#10;&#10;Description automatically generated">
            <a:extLst>
              <a:ext uri="{FF2B5EF4-FFF2-40B4-BE49-F238E27FC236}">
                <a16:creationId xmlns:a16="http://schemas.microsoft.com/office/drawing/2014/main" id="{D9AD1E3A-4EFB-5A5D-41F3-DCD7E2FD58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23010" b="-2"/>
          <a:stretch/>
        </p:blipFill>
        <p:spPr>
          <a:xfrm>
            <a:off x="3931920" y="10"/>
            <a:ext cx="8260080"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7E94B5-779E-FDEC-B672-00984B606365}"/>
              </a:ext>
            </a:extLst>
          </p:cNvPr>
          <p:cNvSpPr>
            <a:spLocks noGrp="1"/>
          </p:cNvSpPr>
          <p:nvPr>
            <p:ph type="title"/>
          </p:nvPr>
        </p:nvSpPr>
        <p:spPr>
          <a:xfrm>
            <a:off x="371094" y="1609344"/>
            <a:ext cx="3438144" cy="676656"/>
          </a:xfrm>
        </p:spPr>
        <p:txBody>
          <a:bodyPr anchor="b">
            <a:normAutofit/>
          </a:bodyPr>
          <a:lstStyle/>
          <a:p>
            <a:r>
              <a:rPr lang="en-US" sz="2800" dirty="0"/>
              <a:t>Why chose Crete ?</a:t>
            </a:r>
            <a:endParaRPr lang="en-GB" sz="2800"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8DA3D0D-B0F8-437F-4862-B6CC9DA53F25}"/>
              </a:ext>
            </a:extLst>
          </p:cNvPr>
          <p:cNvSpPr>
            <a:spLocks noGrp="1"/>
          </p:cNvSpPr>
          <p:nvPr>
            <p:ph idx="1"/>
          </p:nvPr>
        </p:nvSpPr>
        <p:spPr>
          <a:xfrm>
            <a:off x="371094" y="2718054"/>
            <a:ext cx="3438906" cy="3207258"/>
          </a:xfrm>
        </p:spPr>
        <p:txBody>
          <a:bodyPr anchor="t">
            <a:normAutofit/>
          </a:bodyPr>
          <a:lstStyle/>
          <a:p>
            <a:r>
              <a:rPr lang="en-US" sz="1700" dirty="0"/>
              <a:t>Crete isn’t just an island in the middle of the sea It’s an island in Greece and it’s heaven . 100% rememberable ,50% relaxation ,50% adventure . Diamond clear waters to swim in and yellow as gold sand to bathe in .</a:t>
            </a:r>
            <a:endParaRPr lang="en-GB" sz="1700" dirty="0"/>
          </a:p>
        </p:txBody>
      </p:sp>
    </p:spTree>
    <p:extLst>
      <p:ext uri="{BB962C8B-B14F-4D97-AF65-F5344CB8AC3E}">
        <p14:creationId xmlns:p14="http://schemas.microsoft.com/office/powerpoint/2010/main" val="211252939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CA83-A45A-FD59-4DD2-8F2EE8F53B7D}"/>
              </a:ext>
            </a:extLst>
          </p:cNvPr>
          <p:cNvSpPr>
            <a:spLocks noGrp="1"/>
          </p:cNvSpPr>
          <p:nvPr>
            <p:ph type="title"/>
          </p:nvPr>
        </p:nvSpPr>
        <p:spPr>
          <a:xfrm>
            <a:off x="481013" y="3752849"/>
            <a:ext cx="3290887" cy="2452687"/>
          </a:xfrm>
        </p:spPr>
        <p:txBody>
          <a:bodyPr anchor="ctr">
            <a:normAutofit/>
          </a:bodyPr>
          <a:lstStyle/>
          <a:p>
            <a:r>
              <a:rPr lang="en-US" sz="3600"/>
              <a:t>Final</a:t>
            </a:r>
            <a:endParaRPr lang="en-GB" sz="3600"/>
          </a:p>
        </p:txBody>
      </p:sp>
      <p:pic>
        <p:nvPicPr>
          <p:cNvPr id="5" name="Picture 4" descr="A cruise ship in the water&#10;&#10;Description automatically generated">
            <a:extLst>
              <a:ext uri="{FF2B5EF4-FFF2-40B4-BE49-F238E27FC236}">
                <a16:creationId xmlns:a16="http://schemas.microsoft.com/office/drawing/2014/main" id="{2EDAF60A-525A-EA2A-33AB-D2722215A9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651" b="2992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4AA84C8-63FB-A853-8DCF-799E1E0624F7}"/>
              </a:ext>
            </a:extLst>
          </p:cNvPr>
          <p:cNvSpPr>
            <a:spLocks noGrp="1"/>
          </p:cNvSpPr>
          <p:nvPr>
            <p:ph idx="1"/>
          </p:nvPr>
        </p:nvSpPr>
        <p:spPr>
          <a:xfrm>
            <a:off x="4223982" y="3752850"/>
            <a:ext cx="7485413" cy="2452687"/>
          </a:xfrm>
        </p:spPr>
        <p:txBody>
          <a:bodyPr anchor="ctr">
            <a:normAutofit/>
          </a:bodyPr>
          <a:lstStyle/>
          <a:p>
            <a:r>
              <a:rPr lang="en-US" sz="1800"/>
              <a:t>So what are you waiting for ? Pack your bags and get ready to the wonders of Crete today .                                                   Hope to see you soon !</a:t>
            </a:r>
            <a:endParaRPr lang="en-GB" sz="1800"/>
          </a:p>
        </p:txBody>
      </p:sp>
      <p:sp>
        <p:nvSpPr>
          <p:cNvPr id="6" name="TextBox 5">
            <a:extLst>
              <a:ext uri="{FF2B5EF4-FFF2-40B4-BE49-F238E27FC236}">
                <a16:creationId xmlns:a16="http://schemas.microsoft.com/office/drawing/2014/main" id="{E84DCF7A-1094-4EFB-A34E-D7B3DCDB6E47}"/>
              </a:ext>
            </a:extLst>
          </p:cNvPr>
          <p:cNvSpPr txBox="1"/>
          <p:nvPr/>
        </p:nvSpPr>
        <p:spPr>
          <a:xfrm>
            <a:off x="12007269" y="6657945"/>
            <a:ext cx="184731" cy="200055"/>
          </a:xfrm>
          <a:prstGeom prst="rect">
            <a:avLst/>
          </a:prstGeom>
          <a:solidFill>
            <a:srgbClr val="000000"/>
          </a:solidFill>
        </p:spPr>
        <p:txBody>
          <a:bodyPr wrap="none" rtlCol="0">
            <a:spAutoFit/>
          </a:bodyPr>
          <a:lstStyle/>
          <a:p>
            <a:pPr algn="r">
              <a:spcAft>
                <a:spcPts val="600"/>
              </a:spcAft>
            </a:pPr>
            <a:endParaRPr lang="en-GB" sz="700" dirty="0">
              <a:solidFill>
                <a:srgbClr val="FFFFFF"/>
              </a:solidFill>
            </a:endParaRPr>
          </a:p>
        </p:txBody>
      </p:sp>
    </p:spTree>
    <p:extLst>
      <p:ext uri="{BB962C8B-B14F-4D97-AF65-F5344CB8AC3E}">
        <p14:creationId xmlns:p14="http://schemas.microsoft.com/office/powerpoint/2010/main" val="253504756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147</TotalTime>
  <Words>337</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Calibri</vt:lpstr>
      <vt:lpstr>Office Theme</vt:lpstr>
      <vt:lpstr>Crete</vt:lpstr>
      <vt:lpstr>Things to do</vt:lpstr>
      <vt:lpstr>Crete cuisine</vt:lpstr>
      <vt:lpstr>Shop till you drop crete </vt:lpstr>
      <vt:lpstr>Why chose Crete ?</vt:lpstr>
      <vt:lpstr>Final</vt:lpstr>
    </vt:vector>
  </TitlesOfParts>
  <Company>Orchard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Crete</dc:title>
  <dc:creator>Year 2</dc:creator>
  <cp:lastModifiedBy>Year 2</cp:lastModifiedBy>
  <cp:revision>4</cp:revision>
  <dcterms:created xsi:type="dcterms:W3CDTF">2024-10-24T12:47:28Z</dcterms:created>
  <dcterms:modified xsi:type="dcterms:W3CDTF">2024-10-25T13:35:32Z</dcterms:modified>
</cp:coreProperties>
</file>