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70" r:id="rId5"/>
    <p:sldId id="272" r:id="rId6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Medium Style 1 –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38B1855-1B75-4FBE-930C-398BA8C253C6}" styleName="Themed Style 2 –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0707" autoAdjust="0"/>
  </p:normalViewPr>
  <p:slideViewPr>
    <p:cSldViewPr snapToGrid="0">
      <p:cViewPr varScale="1">
        <p:scale>
          <a:sx n="51" d="100"/>
          <a:sy n="51" d="100"/>
        </p:scale>
        <p:origin x="888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0BA477-AE3A-4E82-ACEA-84E3D93EA002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40363" cy="39100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275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856DE1-3E70-4CBD-AC6F-73AD536D6D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328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856DE1-3E70-4CBD-AC6F-73AD536D6DE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434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549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366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107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733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6496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37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66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529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483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1884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2788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FB606-C388-4974-85AB-1CFFD88766A6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154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82019" y="147020"/>
            <a:ext cx="3814639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3" cap="flat">
            <a:solidFill>
              <a:srgbClr val="00B050"/>
            </a:solidFill>
            <a:prstDash val="solid"/>
            <a:miter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dirty="0">
                <a:solidFill>
                  <a:srgbClr val="000000"/>
                </a:solidFill>
                <a:latin typeface="Letter-join Print Plus 3" panose="02000805000000020003" pitchFamily="50" charset="0"/>
              </a:rPr>
              <a:t>Maths, </a:t>
            </a:r>
            <a:r>
              <a:rPr lang="en-GB" sz="2000" b="1" i="0" u="none" strike="noStrike" kern="1200" cap="none" spc="0" baseline="0" dirty="0">
                <a:solidFill>
                  <a:srgbClr val="000000"/>
                </a:solidFill>
                <a:uFillTx/>
                <a:latin typeface="Letter-join Print Plus 3" panose="02000805000000020003" pitchFamily="50" charset="0"/>
              </a:rPr>
              <a:t>Year </a:t>
            </a:r>
            <a:r>
              <a:rPr lang="en-GB" sz="2000" b="1" i="0" u="none" strike="noStrike" kern="0" cap="none" spc="0" baseline="0" dirty="0">
                <a:solidFill>
                  <a:srgbClr val="000000"/>
                </a:solidFill>
                <a:uFillTx/>
                <a:latin typeface="Letter-join Print Plus 3" panose="02000805000000020003" pitchFamily="50" charset="0"/>
              </a:rPr>
              <a:t>6 Spring 2</a:t>
            </a:r>
            <a:endParaRPr lang="en-GB" sz="2000" b="1" i="0" u="none" strike="noStrike" kern="1200" cap="none" spc="0" baseline="0" dirty="0">
              <a:solidFill>
                <a:srgbClr val="000000"/>
              </a:solidFill>
              <a:uFillTx/>
              <a:latin typeface="Letter-join Print Plus 3" panose="02000805000000020003" pitchFamily="50" charset="0"/>
            </a:endParaRPr>
          </a:p>
        </p:txBody>
      </p:sp>
      <p:graphicFrame>
        <p:nvGraphicFramePr>
          <p:cNvPr id="5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7374858"/>
              </p:ext>
            </p:extLst>
          </p:nvPr>
        </p:nvGraphicFramePr>
        <p:xfrm>
          <a:off x="531557" y="730798"/>
          <a:ext cx="6109086" cy="5280258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105823">
                  <a:extLst>
                    <a:ext uri="{9D8B030D-6E8A-4147-A177-3AD203B41FA5}">
                      <a16:colId xmlns:a16="http://schemas.microsoft.com/office/drawing/2014/main" val="170199561"/>
                    </a:ext>
                  </a:extLst>
                </a:gridCol>
                <a:gridCol w="5003263">
                  <a:extLst>
                    <a:ext uri="{9D8B030D-6E8A-4147-A177-3AD203B41FA5}">
                      <a16:colId xmlns:a16="http://schemas.microsoft.com/office/drawing/2014/main" val="4292960050"/>
                    </a:ext>
                  </a:extLst>
                </a:gridCol>
              </a:tblGrid>
              <a:tr h="273543">
                <a:tc gridSpan="2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/>
                        <a:t>This</a:t>
                      </a:r>
                      <a:r>
                        <a:rPr lang="en-GB" sz="1300" baseline="0" dirty="0"/>
                        <a:t> term I will be learning and practicing </a:t>
                      </a:r>
                      <a:endParaRPr lang="en-GB" sz="13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8722804"/>
                  </a:ext>
                </a:extLst>
              </a:tr>
              <a:tr h="2737815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b="0" dirty="0"/>
                        <a:t>6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b="0" dirty="0"/>
                        <a:t>Decimals and measures </a:t>
                      </a:r>
                      <a:endParaRPr lang="en-GB" sz="13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</a:rPr>
                        <a:t>L1 Linear number sequences with decimals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</a:rPr>
                        <a:t>L2 Use, read and write standard units of measure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</a:rPr>
                        <a:t>including on scales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</a:rPr>
                        <a:t>L3 Interpret mass problems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</a:rPr>
                        <a:t>L4 Interpret problems involving mass and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</a:rPr>
                        <a:t>Money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</a:rPr>
                        <a:t>L5 Reason about the perimeter and area of rectangles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</a:rPr>
                        <a:t>L6 Calculate the area of triangles and parallelograms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</a:rPr>
                        <a:t>L7 Solve missing side lengths of rectilinear shapes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</a:rPr>
                        <a:t>L8 Reason about the area of rectilinear shapes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</a:rPr>
                        <a:t>L9 Reason about the perimeter of rectilinear shape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</a:rPr>
                        <a:t>L10 Calculate the volume of cubes and cuboids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</a:rPr>
                        <a:t>L11 Reason about the volume of cubes and cuboids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</a:rPr>
                        <a:t>L12 Convert between miles and kilometres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</a:rPr>
                        <a:t>L13 Convert between metric and imperial units of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</a:rPr>
                        <a:t>measure</a:t>
                      </a:r>
                      <a:endParaRPr lang="en-GB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2838934679"/>
                  </a:ext>
                </a:extLst>
              </a:tr>
              <a:tr h="2080635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b="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7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b="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Geometry- Angles and properties of shapes (2 weeks)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L1 Categorise, estimate and measure angles</a:t>
                      </a:r>
                    </a:p>
                    <a:p>
                      <a:r>
                        <a:rPr lang="en-GB" sz="1400" dirty="0"/>
                        <a:t>L2 Use a protractor to draw angles accurately</a:t>
                      </a:r>
                    </a:p>
                    <a:p>
                      <a:r>
                        <a:rPr lang="en-GB" sz="1400" dirty="0"/>
                        <a:t>L4 Calculate unknown angles using known angle facts</a:t>
                      </a:r>
                    </a:p>
                    <a:p>
                      <a:r>
                        <a:rPr lang="en-GB" sz="1400" dirty="0"/>
                        <a:t>L5 Solve problems involving angles</a:t>
                      </a:r>
                    </a:p>
                    <a:p>
                      <a:r>
                        <a:rPr lang="en-GB" sz="1400" dirty="0"/>
                        <a:t>L6 Compare and classify 2-D shapes</a:t>
                      </a:r>
                    </a:p>
                    <a:p>
                      <a:r>
                        <a:rPr lang="en-GB" sz="1400" dirty="0"/>
                        <a:t>L7 Draw 2-D shapes</a:t>
                      </a:r>
                    </a:p>
                    <a:p>
                      <a:r>
                        <a:rPr lang="en-GB" sz="1400" dirty="0"/>
                        <a:t>L8 Illustrate and name parts of a circleL9 Compare and classify 3-D shapes </a:t>
                      </a:r>
                    </a:p>
                    <a:p>
                      <a:r>
                        <a:rPr lang="en-GB" sz="1400" dirty="0"/>
                        <a:t>L9 Recognise, describe and build 3-D shapes from nets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388229831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3032" y="334497"/>
            <a:ext cx="1451252" cy="181981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 rot="21234111">
            <a:off x="10516836" y="2640999"/>
            <a:ext cx="1690290" cy="3077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3" cap="flat">
            <a:solidFill>
              <a:srgbClr val="00B050"/>
            </a:solidFill>
            <a:prstDash val="solid"/>
            <a:miter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i="0" u="none" strike="noStrike" kern="1200" cap="none" spc="0" baseline="0" dirty="0">
                <a:solidFill>
                  <a:srgbClr val="000000"/>
                </a:solidFill>
                <a:uFillTx/>
                <a:latin typeface="Letter-join Print Plus 3" panose="02000805000000020003" pitchFamily="50" charset="0"/>
              </a:rPr>
              <a:t>equivalence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CF94681-2893-87F6-0874-523495C140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4284" y="334497"/>
            <a:ext cx="1546286" cy="159498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570380A-D7CB-0CA3-A0A5-A1DF4A1440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18548" y="4927044"/>
            <a:ext cx="2522439" cy="126503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7871CC0-092C-56F0-12C8-ABD77F224E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40155" y="3558015"/>
            <a:ext cx="4419983" cy="99068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F19CEB1-F9C2-8AE3-AEC1-B8BCB0E0AE2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09981" y="415439"/>
            <a:ext cx="1386960" cy="115072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5459A72-61CD-07C7-4C07-8D8EA7F7B55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14412" y="1728373"/>
            <a:ext cx="2301439" cy="1501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1692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tar: 5 Points 7">
            <a:extLst>
              <a:ext uri="{FF2B5EF4-FFF2-40B4-BE49-F238E27FC236}">
                <a16:creationId xmlns:a16="http://schemas.microsoft.com/office/drawing/2014/main" id="{CAE3CB7E-38A6-4F8D-A1E6-D405E43ECEB1}"/>
              </a:ext>
            </a:extLst>
          </p:cNvPr>
          <p:cNvSpPr/>
          <p:nvPr/>
        </p:nvSpPr>
        <p:spPr>
          <a:xfrm>
            <a:off x="8019738" y="64703"/>
            <a:ext cx="1733522" cy="1695381"/>
          </a:xfrm>
          <a:prstGeom prst="star5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graphicFrame>
        <p:nvGraphicFramePr>
          <p:cNvPr id="16" name="Table 16">
            <a:extLst>
              <a:ext uri="{FF2B5EF4-FFF2-40B4-BE49-F238E27FC236}">
                <a16:creationId xmlns:a16="http://schemas.microsoft.com/office/drawing/2014/main" id="{A17EE829-A237-DBA0-5255-A859DCD16A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1613894"/>
              </p:ext>
            </p:extLst>
          </p:nvPr>
        </p:nvGraphicFramePr>
        <p:xfrm>
          <a:off x="749078" y="111312"/>
          <a:ext cx="7270660" cy="3426834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532749">
                  <a:extLst>
                    <a:ext uri="{9D8B030D-6E8A-4147-A177-3AD203B41FA5}">
                      <a16:colId xmlns:a16="http://schemas.microsoft.com/office/drawing/2014/main" val="669681169"/>
                    </a:ext>
                  </a:extLst>
                </a:gridCol>
                <a:gridCol w="1935055">
                  <a:extLst>
                    <a:ext uri="{9D8B030D-6E8A-4147-A177-3AD203B41FA5}">
                      <a16:colId xmlns:a16="http://schemas.microsoft.com/office/drawing/2014/main" val="819154089"/>
                    </a:ext>
                  </a:extLst>
                </a:gridCol>
                <a:gridCol w="3802856">
                  <a:extLst>
                    <a:ext uri="{9D8B030D-6E8A-4147-A177-3AD203B41FA5}">
                      <a16:colId xmlns:a16="http://schemas.microsoft.com/office/drawing/2014/main" val="1279788619"/>
                    </a:ext>
                  </a:extLst>
                </a:gridCol>
              </a:tblGrid>
              <a:tr h="380759"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Star Words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9005862"/>
                  </a:ext>
                </a:extLst>
              </a:tr>
              <a:tr h="253840">
                <a:tc rowSpan="7">
                  <a:txBody>
                    <a:bodyPr/>
                    <a:lstStyle/>
                    <a:p>
                      <a:r>
                        <a:rPr lang="en-GB" dirty="0"/>
                        <a:t>Decimals and measures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Base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entury Gothic" panose="020B0502020202020204" pitchFamily="34" charset="0"/>
                        </a:rPr>
                        <a:t>The bottom side of a shape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18266476"/>
                  </a:ext>
                </a:extLst>
              </a:tr>
              <a:tr h="57113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Imperial Measures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entury Gothic" panose="020B0502020202020204" pitchFamily="34" charset="0"/>
                        </a:rPr>
                        <a:t>Units of measurement historically used in the UK. These include miles and pints, which are still in use today.</a:t>
                      </a:r>
                    </a:p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96678468"/>
                  </a:ext>
                </a:extLst>
              </a:tr>
              <a:tr h="412489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height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entury Gothic" panose="020B0502020202020204" pitchFamily="34" charset="0"/>
                        </a:rPr>
                        <a:t>The vertical distance from the base to the top of the shape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69729314"/>
                  </a:ext>
                </a:extLst>
              </a:tr>
              <a:tr h="253840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triangle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entury Gothic" panose="020B0502020202020204" pitchFamily="34" charset="0"/>
                        </a:rPr>
                        <a:t>A 2-D shape with three sides and vertices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90340061"/>
                  </a:ext>
                </a:extLst>
              </a:tr>
              <a:tr h="412489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parallelogram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entury Gothic" panose="020B0502020202020204" pitchFamily="34" charset="0"/>
                        </a:rPr>
                        <a:t>A 2-D shape that is a quadrilateral with two pairs of parallel sides.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93148764"/>
                  </a:ext>
                </a:extLst>
              </a:tr>
              <a:tr h="253840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area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entury Gothic" panose="020B0502020202020204" pitchFamily="34" charset="0"/>
                        </a:rPr>
                        <a:t>A measurement of the surface of a 2-D shape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05229364"/>
                  </a:ext>
                </a:extLst>
              </a:tr>
              <a:tr h="88843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Volume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entury Gothic" panose="020B0502020202020204" pitchFamily="34" charset="0"/>
                        </a:rPr>
                        <a:t>Volume is the amount of space that something occupies. It can be measured in cubic units, such as cubic centimetres (cm3) and cubic metres (m3).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entury Gothic" panose="020B0502020202020204" pitchFamily="34" charset="0"/>
                        </a:rPr>
                        <a:t>The volume of a cuboid can be found by multiplying the length by the width by the height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04914124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850024A7-0A57-E96B-C90A-266918B3AD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36806" y="-71899"/>
            <a:ext cx="1077159" cy="169880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2454989-A0F7-10E7-CF48-033A54C324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7780" y="1972021"/>
            <a:ext cx="2217612" cy="1943268"/>
          </a:xfrm>
          <a:prstGeom prst="rect">
            <a:avLst/>
          </a:prstGeom>
        </p:spPr>
      </p:pic>
      <p:graphicFrame>
        <p:nvGraphicFramePr>
          <p:cNvPr id="11" name="Table 12">
            <a:extLst>
              <a:ext uri="{FF2B5EF4-FFF2-40B4-BE49-F238E27FC236}">
                <a16:creationId xmlns:a16="http://schemas.microsoft.com/office/drawing/2014/main" id="{F8974B7C-E118-EB06-EE87-54482C247F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9807061"/>
              </p:ext>
            </p:extLst>
          </p:nvPr>
        </p:nvGraphicFramePr>
        <p:xfrm>
          <a:off x="344774" y="3538146"/>
          <a:ext cx="9188970" cy="3208542"/>
        </p:xfrm>
        <a:graphic>
          <a:graphicData uri="http://schemas.openxmlformats.org/drawingml/2006/table">
            <a:tbl>
              <a:tblPr firstRow="1" bandRow="1">
                <a:tableStyleId>{638B1855-1B75-4FBE-930C-398BA8C253C6}</a:tableStyleId>
              </a:tblPr>
              <a:tblGrid>
                <a:gridCol w="1505755">
                  <a:extLst>
                    <a:ext uri="{9D8B030D-6E8A-4147-A177-3AD203B41FA5}">
                      <a16:colId xmlns:a16="http://schemas.microsoft.com/office/drawing/2014/main" val="3807335807"/>
                    </a:ext>
                  </a:extLst>
                </a:gridCol>
                <a:gridCol w="2313410">
                  <a:extLst>
                    <a:ext uri="{9D8B030D-6E8A-4147-A177-3AD203B41FA5}">
                      <a16:colId xmlns:a16="http://schemas.microsoft.com/office/drawing/2014/main" val="2732682773"/>
                    </a:ext>
                  </a:extLst>
                </a:gridCol>
                <a:gridCol w="5369805">
                  <a:extLst>
                    <a:ext uri="{9D8B030D-6E8A-4147-A177-3AD203B41FA5}">
                      <a16:colId xmlns:a16="http://schemas.microsoft.com/office/drawing/2014/main" val="1591726706"/>
                    </a:ext>
                  </a:extLst>
                </a:gridCol>
              </a:tblGrid>
              <a:tr h="0">
                <a:tc rowSpan="7">
                  <a:txBody>
                    <a:bodyPr/>
                    <a:lstStyle/>
                    <a:p>
                      <a:r>
                        <a:rPr lang="en-GB" dirty="0"/>
                        <a:t>7. Geometry Angles and properties of </a:t>
                      </a:r>
                    </a:p>
                    <a:p>
                      <a:r>
                        <a:rPr lang="en-GB" dirty="0"/>
                        <a:t>shapes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Obtuse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Angles between 90 degrees and 180 degrees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5921522"/>
                  </a:ext>
                </a:extLst>
              </a:tr>
              <a:tr h="50447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Apex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apex is the point at the top of a 3-D shape, like a pyramid or cone, opposite the base, where all the sloping sides meet.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9879110"/>
                  </a:ext>
                </a:extLst>
              </a:tr>
              <a:tr h="333984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apex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The apex is the point at the top of a 3-D shape, like a pyramid or cone, opposite the base, where all the sloping sides meet.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9259672"/>
                  </a:ext>
                </a:extLst>
              </a:tr>
              <a:tr h="302686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reflex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greater than 180 degrees and less than 360 degrees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1552519"/>
                  </a:ext>
                </a:extLst>
              </a:tr>
              <a:tr h="414951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adjacent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Next to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8394933"/>
                  </a:ext>
                </a:extLst>
              </a:tr>
              <a:tr h="386356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prism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A prism is a 3D solid with two identical, parallel bases and otherwise rectangular faces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0302779"/>
                  </a:ext>
                </a:extLst>
              </a:tr>
              <a:tr h="706268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vertically opposite angles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2895930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5E5AD309-EEE4-21BB-36EA-41198D6A6C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4408" y="7287802"/>
            <a:ext cx="1310754" cy="84589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3DF1E96-2429-CFC3-0FF9-E4E4F7D3FD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0985" y="6089982"/>
            <a:ext cx="1017599" cy="65670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FCA214F-56E4-CD3D-CB04-7C6D8D81EE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27780" y="4205488"/>
            <a:ext cx="1879538" cy="1420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0932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8e56b0c-f258-4020-a022-fd7bd225a5b9" xsi:nil="true"/>
    <lcf76f155ced4ddcb4097134ff3c332f xmlns="f97f239f-bd32-466f-965c-595d51e1ba5c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2DE6779AAA5D4E9B1A2D6CDCA393CB" ma:contentTypeVersion="13" ma:contentTypeDescription="Create a new document." ma:contentTypeScope="" ma:versionID="1dd285c2786c9fde3c1b49194f4c20f4">
  <xsd:schema xmlns:xsd="http://www.w3.org/2001/XMLSchema" xmlns:xs="http://www.w3.org/2001/XMLSchema" xmlns:p="http://schemas.microsoft.com/office/2006/metadata/properties" xmlns:ns2="f97f239f-bd32-466f-965c-595d51e1ba5c" xmlns:ns3="58e56b0c-f258-4020-a022-fd7bd225a5b9" targetNamespace="http://schemas.microsoft.com/office/2006/metadata/properties" ma:root="true" ma:fieldsID="b497f6cee7cbea921503db38b8a6cf26" ns2:_="" ns3:_="">
    <xsd:import namespace="f97f239f-bd32-466f-965c-595d51e1ba5c"/>
    <xsd:import namespace="58e56b0c-f258-4020-a022-fd7bd225a5b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97f239f-bd32-466f-965c-595d51e1ba5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3e6ed505-400e-418e-b6f6-ea7412e1520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e56b0c-f258-4020-a022-fd7bd225a5b9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4919f495-7da4-4b5e-ab47-374e9b175b1f}" ma:internalName="TaxCatchAll" ma:showField="CatchAllData" ma:web="58e56b0c-f258-4020-a022-fd7bd225a5b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4007D27-D4EC-40FA-8D9C-A2EEE9A5B4D0}">
  <ds:schemaRefs>
    <ds:schemaRef ds:uri="http://schemas.microsoft.com/office/2006/metadata/properties"/>
    <ds:schemaRef ds:uri="http://schemas.microsoft.com/office/infopath/2007/PartnerControls"/>
    <ds:schemaRef ds:uri="58e56b0c-f258-4020-a022-fd7bd225a5b9"/>
    <ds:schemaRef ds:uri="f97f239f-bd32-466f-965c-595d51e1ba5c"/>
  </ds:schemaRefs>
</ds:datastoreItem>
</file>

<file path=customXml/itemProps2.xml><?xml version="1.0" encoding="utf-8"?>
<ds:datastoreItem xmlns:ds="http://schemas.openxmlformats.org/officeDocument/2006/customXml" ds:itemID="{5CC4FC41-27FA-4382-8F18-F69B07F0C8A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211F872-2633-49DE-8067-521476630D3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97f239f-bd32-466f-965c-595d51e1ba5c"/>
    <ds:schemaRef ds:uri="58e56b0c-f258-4020-a022-fd7bd225a5b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54773</TotalTime>
  <Words>440</Words>
  <Application>Microsoft Office PowerPoint</Application>
  <PresentationFormat>Widescreen</PresentationFormat>
  <Paragraphs>65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Century Gothic</vt:lpstr>
      <vt:lpstr>Letter-join Print Plus 3</vt:lpstr>
      <vt:lpstr>Office Theme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 Bayliss</dc:creator>
  <cp:lastModifiedBy>Julie Edwards</cp:lastModifiedBy>
  <cp:revision>83</cp:revision>
  <cp:lastPrinted>2025-08-27T10:10:43Z</cp:lastPrinted>
  <dcterms:created xsi:type="dcterms:W3CDTF">2022-10-10T15:18:23Z</dcterms:created>
  <dcterms:modified xsi:type="dcterms:W3CDTF">2026-02-25T18:43:27Z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0x0101003C2DE6779AAA5D4E9B1A2D6CDCA393CB</vt:lpwstr>
  </property>
</Properties>
</file>