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70" r:id="rId2"/>
    <p:sldId id="272" r:id="rId3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0707" autoAdjust="0"/>
  </p:normalViewPr>
  <p:slideViewPr>
    <p:cSldViewPr snapToGrid="0">
      <p:cViewPr varScale="1">
        <p:scale>
          <a:sx n="75" d="100"/>
          <a:sy n="75" d="100"/>
        </p:scale>
        <p:origin x="97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0BA477-AE3A-4E82-ACEA-84E3D93EA002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40363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856DE1-3E70-4CBD-AC6F-73AD536D6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328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856DE1-3E70-4CBD-AC6F-73AD536D6DE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434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549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366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107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733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649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37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66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529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483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884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788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FB606-C388-4974-85AB-1CFFD88766A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154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82019" y="147020"/>
            <a:ext cx="3814639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3" cap="flat">
            <a:solidFill>
              <a:srgbClr val="00B050"/>
            </a:solidFill>
            <a:prstDash val="solid"/>
            <a:miter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dirty="0">
                <a:solidFill>
                  <a:srgbClr val="000000"/>
                </a:solidFill>
                <a:latin typeface="Letter-join Print Plus 3" panose="02000805000000020003" pitchFamily="50" charset="0"/>
              </a:rPr>
              <a:t>Maths, </a:t>
            </a:r>
            <a:r>
              <a:rPr lang="en-GB" sz="2000" b="1" i="0" u="none" strike="noStrike" kern="1200" cap="none" spc="0" baseline="0" dirty="0">
                <a:solidFill>
                  <a:srgbClr val="000000"/>
                </a:solidFill>
                <a:uFillTx/>
                <a:latin typeface="Letter-join Print Plus 3" panose="02000805000000020003" pitchFamily="50" charset="0"/>
              </a:rPr>
              <a:t>Year </a:t>
            </a:r>
            <a:r>
              <a:rPr lang="en-GB" sz="2000" b="1" i="0" u="none" strike="noStrike" kern="0" cap="none" spc="0" baseline="0" dirty="0">
                <a:solidFill>
                  <a:srgbClr val="000000"/>
                </a:solidFill>
                <a:uFillTx/>
                <a:latin typeface="Letter-join Print Plus 3" panose="02000805000000020003" pitchFamily="50" charset="0"/>
              </a:rPr>
              <a:t>6</a:t>
            </a:r>
            <a:r>
              <a:rPr lang="en-GB" sz="2000" b="1" dirty="0">
                <a:solidFill>
                  <a:srgbClr val="000000"/>
                </a:solidFill>
                <a:latin typeface="Letter-join Print Plus 3" panose="02000805000000020003" pitchFamily="50" charset="0"/>
              </a:rPr>
              <a:t>, Autumn1</a:t>
            </a:r>
            <a:endParaRPr lang="en-GB" sz="2000" b="1" i="0" u="none" strike="noStrike" kern="1200" cap="none" spc="0" baseline="0" dirty="0">
              <a:solidFill>
                <a:srgbClr val="000000"/>
              </a:solidFill>
              <a:uFillTx/>
              <a:latin typeface="Letter-join Print Plus 3" panose="02000805000000020003" pitchFamily="50" charset="0"/>
            </a:endParaRPr>
          </a:p>
        </p:txBody>
      </p:sp>
      <p:graphicFrame>
        <p:nvGraphicFramePr>
          <p:cNvPr id="5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3119097"/>
              </p:ext>
            </p:extLst>
          </p:nvPr>
        </p:nvGraphicFramePr>
        <p:xfrm>
          <a:off x="406400" y="592349"/>
          <a:ext cx="5689600" cy="6113514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158260">
                  <a:extLst>
                    <a:ext uri="{9D8B030D-6E8A-4147-A177-3AD203B41FA5}">
                      <a16:colId xmlns:a16="http://schemas.microsoft.com/office/drawing/2014/main" val="170199561"/>
                    </a:ext>
                  </a:extLst>
                </a:gridCol>
                <a:gridCol w="4531340">
                  <a:extLst>
                    <a:ext uri="{9D8B030D-6E8A-4147-A177-3AD203B41FA5}">
                      <a16:colId xmlns:a16="http://schemas.microsoft.com/office/drawing/2014/main" val="4292960050"/>
                    </a:ext>
                  </a:extLst>
                </a:gridCol>
              </a:tblGrid>
              <a:tr h="183511"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This</a:t>
                      </a:r>
                      <a:r>
                        <a:rPr lang="en-GB" sz="1300" baseline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 term I will be learning and practicing </a:t>
                      </a:r>
                      <a:endParaRPr lang="en-GB" sz="13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8722804"/>
                  </a:ext>
                </a:extLst>
              </a:tr>
              <a:tr h="451719">
                <a:tc rowSpan="4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1. Integers &amp; Decimals (2 weeks)</a:t>
                      </a: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• read, write, order and compare numbers up to 10,000,000 and determine the value of each digit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094791366"/>
                  </a:ext>
                </a:extLst>
              </a:tr>
              <a:tr h="1976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• round any whole number to a required degree of accuracy </a:t>
                      </a:r>
                      <a:endParaRPr lang="en-GB" sz="1100" dirty="0">
                        <a:latin typeface="Letter-join Print Plus 3" panose="02000805000000020003" pitchFamily="50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682086029"/>
                  </a:ext>
                </a:extLst>
              </a:tr>
              <a:tr h="1976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• solve problems involving addition and subtraction </a:t>
                      </a:r>
                      <a:endParaRPr lang="en-GB" sz="1100" dirty="0">
                        <a:latin typeface="Letter-join Print Plus 3" panose="02000805000000020003" pitchFamily="50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427312149"/>
                  </a:ext>
                </a:extLst>
              </a:tr>
              <a:tr h="3952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• solve addition and subtraction multi-step problems in contexts, deciding which operations and methods to use and why</a:t>
                      </a:r>
                      <a:endParaRPr lang="en-GB" sz="11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989555269"/>
                  </a:ext>
                </a:extLst>
              </a:tr>
              <a:tr h="273907">
                <a:tc rowSpan="7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2. Multiplication and division (3 weeks)</a:t>
                      </a:r>
                      <a:endParaRPr lang="en-GB" sz="13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GB" sz="1100" dirty="0"/>
                        <a:t>• identify common factors, common multiples and prime numbers 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Letter-join Print Plus 3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2354" marR="82354" marT="41176" marB="41176"/>
                </a:tc>
                <a:extLst>
                  <a:ext uri="{0D108BD9-81ED-4DB2-BD59-A6C34878D82A}">
                    <a16:rowId xmlns:a16="http://schemas.microsoft.com/office/drawing/2014/main" val="1978225116"/>
                  </a:ext>
                </a:extLst>
              </a:tr>
              <a:tr h="41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100" dirty="0"/>
                        <a:t>• use estimation to check answers to calculations and determine, in the context of a problem, an appropriate degree of accuracy 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Letter-join Print Plus 3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2354" marR="82354" marT="41176" marB="41176"/>
                </a:tc>
                <a:extLst>
                  <a:ext uri="{0D108BD9-81ED-4DB2-BD59-A6C34878D82A}">
                    <a16:rowId xmlns:a16="http://schemas.microsoft.com/office/drawing/2014/main" val="3694196147"/>
                  </a:ext>
                </a:extLst>
              </a:tr>
              <a:tr h="41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100" dirty="0"/>
                        <a:t>• multiply multi-digit numbers up to 4 digits by a two-digit whole number using the formal written method of long multiplication 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Letter-join Print Plus 3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2354" marR="82354" marT="41176" marB="41176"/>
                </a:tc>
                <a:extLst>
                  <a:ext uri="{0D108BD9-81ED-4DB2-BD59-A6C34878D82A}">
                    <a16:rowId xmlns:a16="http://schemas.microsoft.com/office/drawing/2014/main" val="2676234111"/>
                  </a:ext>
                </a:extLst>
              </a:tr>
              <a:tr h="41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100" dirty="0"/>
                        <a:t>• multiply one-digit numbers with up to two decimal places by whole numbers 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Letter-join Print Plus 3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2354" marR="82354" marT="41176" marB="41176"/>
                </a:tc>
                <a:extLst>
                  <a:ext uri="{0D108BD9-81ED-4DB2-BD59-A6C34878D82A}">
                    <a16:rowId xmlns:a16="http://schemas.microsoft.com/office/drawing/2014/main" val="274192793"/>
                  </a:ext>
                </a:extLst>
              </a:tr>
              <a:tr h="58446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100" dirty="0"/>
                        <a:t>• divide numbers up to 4 digits by a two-digit whole number using the formal written method of long division, and interpret remainders as whole number remainders, fractions, or by rounding, as appropriate for the context 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Letter-join Print Plus 3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2354" marR="82354" marT="41176" marB="41176"/>
                </a:tc>
                <a:extLst>
                  <a:ext uri="{0D108BD9-81ED-4DB2-BD59-A6C34878D82A}">
                    <a16:rowId xmlns:a16="http://schemas.microsoft.com/office/drawing/2014/main" val="3874520180"/>
                  </a:ext>
                </a:extLst>
              </a:tr>
              <a:tr h="415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100" dirty="0"/>
                        <a:t>• perform mental calculations, including with mixed operations and large numbers 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Letter-join Print Plus 3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2354" marR="82354" marT="41176" marB="41176"/>
                </a:tc>
                <a:extLst>
                  <a:ext uri="{0D108BD9-81ED-4DB2-BD59-A6C34878D82A}">
                    <a16:rowId xmlns:a16="http://schemas.microsoft.com/office/drawing/2014/main" val="3011929039"/>
                  </a:ext>
                </a:extLst>
              </a:tr>
              <a:tr h="58446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100" dirty="0"/>
                        <a:t>• divide numbers up to 4 digits by a two-digit number using the formal written method of short division where appropriate, interpreting remainders according to the context 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Letter-join Print Plus 3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2354" marR="82354" marT="41176" marB="41176"/>
                </a:tc>
                <a:extLst>
                  <a:ext uri="{0D108BD9-81ED-4DB2-BD59-A6C34878D82A}">
                    <a16:rowId xmlns:a16="http://schemas.microsoft.com/office/drawing/2014/main" val="3295406761"/>
                  </a:ext>
                </a:extLst>
              </a:tr>
              <a:tr h="304999">
                <a:tc rowSpan="5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3. Calculation problems (2 weeks)</a:t>
                      </a: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en-GB" sz="1100" dirty="0"/>
                        <a:t>find pairs of numbers that satisfy an equation with two unknowns 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Letter-join Print Plus 3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533634144"/>
                  </a:ext>
                </a:extLst>
              </a:tr>
              <a:tr h="33878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100" dirty="0"/>
                        <a:t>• use knowledge of the order of operations to carry out calculations involving the four operations 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Letter-join Print Plus 3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564416886"/>
                  </a:ext>
                </a:extLst>
              </a:tr>
              <a:tr h="33878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dirty="0"/>
                        <a:t>• generate and describe linear number sequences • express missing number problems algebraically </a:t>
                      </a:r>
                      <a:endParaRPr lang="en-GB" sz="1300" kern="1200" dirty="0">
                        <a:solidFill>
                          <a:schemeClr val="tx1"/>
                        </a:solidFill>
                        <a:effectLst/>
                        <a:latin typeface="Letter-join Print Plus 3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264139099"/>
                  </a:ext>
                </a:extLst>
              </a:tr>
              <a:tr h="17870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dirty="0"/>
                        <a:t>• solve problems involving addition, subtraction, multiplication and division </a:t>
                      </a:r>
                      <a:endParaRPr lang="en-GB" sz="1300" kern="1200" dirty="0">
                        <a:solidFill>
                          <a:schemeClr val="tx1"/>
                        </a:solidFill>
                        <a:effectLst/>
                        <a:latin typeface="Letter-join Print Plus 3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977873264"/>
                  </a:ext>
                </a:extLst>
              </a:tr>
              <a:tr h="17870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dirty="0"/>
                        <a:t>enumerate possibilities of combinations of two variables</a:t>
                      </a:r>
                      <a:endParaRPr lang="en-GB" sz="1300" kern="1200" dirty="0">
                        <a:solidFill>
                          <a:schemeClr val="tx1"/>
                        </a:solidFill>
                        <a:effectLst/>
                        <a:latin typeface="Letter-join Print Plus 3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88039820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8092" y="147020"/>
            <a:ext cx="1451252" cy="181981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9" b="3759"/>
          <a:stretch/>
        </p:blipFill>
        <p:spPr>
          <a:xfrm>
            <a:off x="7369586" y="101801"/>
            <a:ext cx="3435186" cy="1956277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9598" y="711197"/>
            <a:ext cx="1258988" cy="125898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 rot="20819298">
            <a:off x="10818806" y="420050"/>
            <a:ext cx="1260571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3" cap="flat">
            <a:solidFill>
              <a:srgbClr val="00B050"/>
            </a:solidFill>
            <a:prstDash val="solid"/>
            <a:miter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dirty="0">
                <a:solidFill>
                  <a:srgbClr val="000000"/>
                </a:solidFill>
                <a:latin typeface="Letter-join Print Plus 3" panose="02000805000000020003" pitchFamily="50" charset="0"/>
              </a:rPr>
              <a:t>Dienes!</a:t>
            </a:r>
            <a:endParaRPr lang="en-GB" sz="2000" b="1" i="0" u="none" strike="noStrike" kern="1200" cap="none" spc="0" baseline="0" dirty="0">
              <a:solidFill>
                <a:srgbClr val="000000"/>
              </a:solidFill>
              <a:uFillTx/>
              <a:latin typeface="Letter-join Print Plus 3" panose="02000805000000020003" pitchFamily="50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" r="173"/>
          <a:stretch/>
        </p:blipFill>
        <p:spPr>
          <a:xfrm>
            <a:off x="7279956" y="2384322"/>
            <a:ext cx="3435186" cy="2124857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94" b="9494"/>
          <a:stretch/>
        </p:blipFill>
        <p:spPr>
          <a:xfrm>
            <a:off x="7279956" y="4624654"/>
            <a:ext cx="4118146" cy="2131545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26" name="TextBox 25"/>
          <p:cNvSpPr txBox="1"/>
          <p:nvPr/>
        </p:nvSpPr>
        <p:spPr>
          <a:xfrm rot="21234111">
            <a:off x="10851861" y="2515034"/>
            <a:ext cx="859255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3" cap="flat">
            <a:solidFill>
              <a:srgbClr val="00B050"/>
            </a:solidFill>
            <a:prstDash val="solid"/>
            <a:miter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i="0" u="none" strike="noStrike" kern="1200" cap="none" spc="0" baseline="0" dirty="0">
                <a:solidFill>
                  <a:srgbClr val="000000"/>
                </a:solidFill>
                <a:uFillTx/>
                <a:latin typeface="Letter-join Print Plus 3" panose="02000805000000020003" pitchFamily="50" charset="0"/>
              </a:rPr>
              <a:t>Prime numbers </a:t>
            </a:r>
          </a:p>
        </p:txBody>
      </p:sp>
    </p:spTree>
    <p:extLst>
      <p:ext uri="{BB962C8B-B14F-4D97-AF65-F5344CB8AC3E}">
        <p14:creationId xmlns:p14="http://schemas.microsoft.com/office/powerpoint/2010/main" val="3428169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189830"/>
              </p:ext>
            </p:extLst>
          </p:nvPr>
        </p:nvGraphicFramePr>
        <p:xfrm>
          <a:off x="487680" y="179605"/>
          <a:ext cx="7582433" cy="649378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156464">
                  <a:extLst>
                    <a:ext uri="{9D8B030D-6E8A-4147-A177-3AD203B41FA5}">
                      <a16:colId xmlns:a16="http://schemas.microsoft.com/office/drawing/2014/main" val="170199561"/>
                    </a:ext>
                  </a:extLst>
                </a:gridCol>
                <a:gridCol w="1365468">
                  <a:extLst>
                    <a:ext uri="{9D8B030D-6E8A-4147-A177-3AD203B41FA5}">
                      <a16:colId xmlns:a16="http://schemas.microsoft.com/office/drawing/2014/main" val="4292960050"/>
                    </a:ext>
                  </a:extLst>
                </a:gridCol>
                <a:gridCol w="5060501">
                  <a:extLst>
                    <a:ext uri="{9D8B030D-6E8A-4147-A177-3AD203B41FA5}">
                      <a16:colId xmlns:a16="http://schemas.microsoft.com/office/drawing/2014/main" val="705670768"/>
                    </a:ext>
                  </a:extLst>
                </a:gridCol>
              </a:tblGrid>
              <a:tr h="192778">
                <a:tc gridSpan="3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+mn-ea"/>
                          <a:cs typeface="+mn-cs"/>
                        </a:rPr>
                        <a:t>STAR</a:t>
                      </a:r>
                      <a:r>
                        <a:rPr lang="en-GB" sz="1300" baseline="0" dirty="0">
                          <a:latin typeface="Letter-join Print Plus 3" panose="02000805000000020003" pitchFamily="50" charset="0"/>
                          <a:ea typeface="+mn-ea"/>
                          <a:cs typeface="+mn-cs"/>
                        </a:rPr>
                        <a:t> Words</a:t>
                      </a:r>
                      <a:endParaRPr lang="en-GB" sz="13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8722804"/>
                  </a:ext>
                </a:extLst>
              </a:tr>
              <a:tr h="192778">
                <a:tc rowSpan="12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Letter-join Print Plus 3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1. Integers &amp; Decimals (2 weeks)</a:t>
                      </a: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Letter-join Print Plus 3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ones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Rightmost digit in a number</a:t>
                      </a:r>
                      <a:r>
                        <a:rPr lang="en-GB" sz="1100" baseline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 representing single objects.</a:t>
                      </a:r>
                      <a:endParaRPr lang="en-GB" sz="11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094791366"/>
                  </a:ext>
                </a:extLst>
              </a:tr>
              <a:tr h="192778">
                <a:tc vMerge="1"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tens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Second</a:t>
                      </a:r>
                      <a:r>
                        <a:rPr lang="en-GB" sz="1100" baseline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 digit from the right showing how many groups of 10..</a:t>
                      </a:r>
                      <a:endParaRPr lang="en-GB" sz="11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198228022"/>
                  </a:ext>
                </a:extLst>
              </a:tr>
              <a:tr h="192778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hundreds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Third digit from the right showing</a:t>
                      </a:r>
                      <a:r>
                        <a:rPr lang="en-GB" sz="1100" baseline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 how many groups of 100.</a:t>
                      </a:r>
                      <a:endParaRPr lang="en-GB" sz="11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687217394"/>
                  </a:ext>
                </a:extLst>
              </a:tr>
              <a:tr h="192778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whole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A whole number with no decimal or fraction.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736484898"/>
                  </a:ext>
                </a:extLst>
              </a:tr>
              <a:tr h="192778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part -whole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How</a:t>
                      </a:r>
                      <a:r>
                        <a:rPr lang="en-GB" sz="1100" baseline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 a whole number divided into smaller parts.</a:t>
                      </a:r>
                      <a:endParaRPr lang="en-GB" sz="11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623434385"/>
                  </a:ext>
                </a:extLst>
              </a:tr>
              <a:tr h="192778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place value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The position of a digit within</a:t>
                      </a:r>
                      <a:r>
                        <a:rPr lang="en-GB" sz="1100" baseline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 a number. </a:t>
                      </a:r>
                      <a:endParaRPr lang="en-GB" sz="11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494642380"/>
                  </a:ext>
                </a:extLst>
              </a:tr>
              <a:tr h="207607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/>
                        <a:t>Digit</a:t>
                      </a:r>
                      <a:endParaRPr lang="en-GB" sz="1300" b="1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/>
                        <a:t>A digit is a single number from 0 to 9.</a:t>
                      </a:r>
                      <a:endParaRPr lang="en-GB" sz="11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554923743"/>
                  </a:ext>
                </a:extLst>
              </a:tr>
              <a:tr h="415212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Value 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/>
                        <a:t>This refers to how much something is worth. In math, the </a:t>
                      </a:r>
                      <a:r>
                        <a:rPr lang="en-GB" sz="1100" b="1" dirty="0"/>
                        <a:t>value</a:t>
                      </a:r>
                      <a:r>
                        <a:rPr lang="en-GB" sz="1100" dirty="0"/>
                        <a:t> of a digit depends on its place in a number.</a:t>
                      </a:r>
                      <a:endParaRPr lang="en-GB" sz="11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042063298"/>
                  </a:ext>
                </a:extLst>
              </a:tr>
              <a:tr h="191870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Place holder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/>
                        <a:t> A place holder</a:t>
                      </a:r>
                      <a:r>
                        <a:rPr lang="en-GB" sz="1100" dirty="0"/>
                        <a:t> keeps the position of digits in a number, especially when a digit is zero.</a:t>
                      </a:r>
                      <a:endParaRPr lang="en-GB" sz="11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929725107"/>
                  </a:ext>
                </a:extLst>
              </a:tr>
              <a:tr h="207607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/>
                        <a:t>Greater Than ( &gt; )</a:t>
                      </a:r>
                      <a:endParaRPr lang="en-GB" sz="1300" b="1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/>
                        <a:t>Shows that one number is bigger than another.</a:t>
                      </a:r>
                      <a:endParaRPr lang="en-GB" sz="11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650514099"/>
                  </a:ext>
                </a:extLst>
              </a:tr>
              <a:tr h="207607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Less than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/>
                        <a:t>Shows that one number is smaller than another</a:t>
                      </a:r>
                      <a:endParaRPr lang="en-GB" sz="11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190558465"/>
                  </a:ext>
                </a:extLst>
              </a:tr>
              <a:tr h="280595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interval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A</a:t>
                      </a:r>
                      <a:r>
                        <a:rPr lang="en-GB" sz="1100" baseline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 range of numbers between two given numbers e.g. between 5 and 10. </a:t>
                      </a:r>
                      <a:endParaRPr lang="en-GB" sz="11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348136874"/>
                  </a:ext>
                </a:extLst>
              </a:tr>
              <a:tr h="212302">
                <a:tc rowSpan="8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2. Multiplication and division (3 weeks)</a:t>
                      </a:r>
                      <a:endParaRPr lang="en-GB" sz="13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Common factor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/>
                        <a:t>A number that is a factor of </a:t>
                      </a:r>
                      <a:r>
                        <a:rPr lang="en-GB" sz="1100" b="1" dirty="0"/>
                        <a:t>two or more numbers</a:t>
                      </a:r>
                      <a:r>
                        <a:rPr lang="en-GB" sz="1100" dirty="0"/>
                        <a:t>.</a:t>
                      </a:r>
                      <a:endParaRPr lang="en-GB" sz="11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978225116"/>
                  </a:ext>
                </a:extLst>
              </a:tr>
              <a:tr h="266829">
                <a:tc vMerge="1"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50" dirty="0">
                        <a:latin typeface="Letter-join 16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Common multiple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 number that is a </a:t>
                      </a:r>
                      <a:r>
                        <a:rPr lang="en-GB" sz="1100" b="1" dirty="0"/>
                        <a:t>multiple of two or more numbers</a:t>
                      </a:r>
                      <a:r>
                        <a:rPr lang="en-GB" sz="1100" dirty="0"/>
                        <a:t>.</a:t>
                      </a:r>
                      <a:endParaRPr lang="en-GB" sz="1100" dirty="0">
                        <a:latin typeface="Letter-join Print Plus 3" panose="02000805000000020003" pitchFamily="50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4182749320"/>
                  </a:ext>
                </a:extLst>
              </a:tr>
              <a:tr h="41521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Composite numbers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 composite number </a:t>
                      </a:r>
                      <a:r>
                        <a:rPr lang="en-GB" sz="1100" b="1" dirty="0"/>
                        <a:t>can be divided</a:t>
                      </a:r>
                      <a:r>
                        <a:rPr lang="en-GB" sz="1100" dirty="0"/>
                        <a:t> evenly by </a:t>
                      </a:r>
                      <a:r>
                        <a:rPr lang="en-GB" sz="1100" b="1" dirty="0"/>
                        <a:t>1, itself, and at least one other number</a:t>
                      </a:r>
                      <a:r>
                        <a:rPr lang="en-GB" sz="1100" dirty="0"/>
                        <a:t>.</a:t>
                      </a:r>
                      <a:endParaRPr lang="en-GB" sz="1100" dirty="0">
                        <a:latin typeface="Letter-join Print Plus 3" panose="02000805000000020003" pitchFamily="50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08254116"/>
                  </a:ext>
                </a:extLst>
              </a:tr>
              <a:tr h="2076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factor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 number that divides </a:t>
                      </a:r>
                      <a:r>
                        <a:rPr lang="en-GB" sz="1100" b="1" dirty="0"/>
                        <a:t>exactly</a:t>
                      </a:r>
                      <a:r>
                        <a:rPr lang="en-GB" sz="1100" dirty="0"/>
                        <a:t> into another number</a:t>
                      </a:r>
                      <a:endParaRPr lang="en-GB" sz="1100" dirty="0">
                        <a:latin typeface="Letter-join Print Plus 3" panose="02000805000000020003" pitchFamily="50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800329827"/>
                  </a:ext>
                </a:extLst>
              </a:tr>
              <a:tr h="2076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product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The answer you get when you </a:t>
                      </a:r>
                      <a:r>
                        <a:rPr lang="en-GB" sz="1100" b="1" dirty="0"/>
                        <a:t>multiply</a:t>
                      </a:r>
                      <a:r>
                        <a:rPr lang="en-GB" sz="1100" dirty="0"/>
                        <a:t> numbers</a:t>
                      </a:r>
                      <a:endParaRPr lang="en-GB" sz="1100" dirty="0">
                        <a:latin typeface="Letter-join Print Plus 3" panose="02000805000000020003" pitchFamily="50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274088540"/>
                  </a:ext>
                </a:extLst>
              </a:tr>
              <a:tr h="2076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equivalent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Means </a:t>
                      </a:r>
                      <a:r>
                        <a:rPr lang="en-GB" sz="1100" b="1" dirty="0"/>
                        <a:t>equal in value</a:t>
                      </a:r>
                      <a:r>
                        <a:rPr lang="en-GB" sz="1100" dirty="0"/>
                        <a:t>, even if they look different.</a:t>
                      </a:r>
                      <a:endParaRPr lang="en-GB" sz="1100" dirty="0">
                        <a:latin typeface="Letter-join Print Plus 3" panose="02000805000000020003" pitchFamily="50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884873251"/>
                  </a:ext>
                </a:extLst>
              </a:tr>
              <a:tr h="22372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simplify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To </a:t>
                      </a:r>
                      <a:r>
                        <a:rPr lang="en-GB" sz="1100" b="1" dirty="0"/>
                        <a:t>make something easier</a:t>
                      </a:r>
                      <a:r>
                        <a:rPr lang="en-GB" sz="1100" dirty="0"/>
                        <a:t> or shorter, usually by reducing to the smallest form</a:t>
                      </a:r>
                      <a:endParaRPr lang="en-GB" sz="1100" dirty="0">
                        <a:latin typeface="Letter-join Print Plus 3" panose="02000805000000020003" pitchFamily="50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088538049"/>
                  </a:ext>
                </a:extLst>
              </a:tr>
              <a:tr h="19964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Prime number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 number </a:t>
                      </a:r>
                      <a:r>
                        <a:rPr lang="en-GB" sz="1100" b="1" dirty="0"/>
                        <a:t>greater than 1</a:t>
                      </a:r>
                      <a:r>
                        <a:rPr lang="en-GB" sz="1100" dirty="0"/>
                        <a:t> that has </a:t>
                      </a:r>
                      <a:r>
                        <a:rPr lang="en-GB" sz="1100" b="1" dirty="0"/>
                        <a:t>only two factors</a:t>
                      </a:r>
                      <a:r>
                        <a:rPr lang="en-GB" sz="1100" dirty="0"/>
                        <a:t>: </a:t>
                      </a:r>
                      <a:r>
                        <a:rPr lang="en-GB" sz="1100" b="1" dirty="0"/>
                        <a:t>1 and itself</a:t>
                      </a:r>
                      <a:r>
                        <a:rPr lang="en-GB" sz="1100" dirty="0"/>
                        <a:t>.</a:t>
                      </a:r>
                      <a:endParaRPr lang="en-GB" sz="1100" dirty="0">
                        <a:latin typeface="Letter-join Print Plus 3" panose="02000805000000020003" pitchFamily="50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098431662"/>
                  </a:ext>
                </a:extLst>
              </a:tr>
              <a:tr h="207607">
                <a:tc rowSpan="4"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3. Calculation problems 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operation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An </a:t>
                      </a:r>
                      <a:r>
                        <a:rPr lang="en-GB" sz="1100" b="1" dirty="0"/>
                        <a:t>operation</a:t>
                      </a:r>
                      <a:r>
                        <a:rPr lang="en-GB" sz="1100" dirty="0"/>
                        <a:t> is a </a:t>
                      </a:r>
                      <a:r>
                        <a:rPr lang="en-GB" sz="1100" b="1" dirty="0"/>
                        <a:t>math action</a:t>
                      </a:r>
                      <a:r>
                        <a:rPr lang="en-GB" sz="1100" dirty="0"/>
                        <a:t> you do to numbers.</a:t>
                      </a:r>
                      <a:endParaRPr lang="en-GB" sz="1100" dirty="0">
                        <a:latin typeface="Letter-join Print Plus 3" panose="02000805000000020003" pitchFamily="50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533634144"/>
                  </a:ext>
                </a:extLst>
              </a:tr>
              <a:tr h="41521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priority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/>
                        <a:t>Priority</a:t>
                      </a:r>
                      <a:r>
                        <a:rPr lang="en-GB" sz="1100" dirty="0"/>
                        <a:t> in maths means the </a:t>
                      </a:r>
                      <a:r>
                        <a:rPr lang="en-GB" sz="1100" b="1" dirty="0"/>
                        <a:t>order in which operations are done</a:t>
                      </a:r>
                      <a:r>
                        <a:rPr lang="en-GB" sz="1100" dirty="0"/>
                        <a:t>, especially when there is more than one operation.</a:t>
                      </a:r>
                      <a:endParaRPr lang="en-GB" sz="1100" dirty="0">
                        <a:latin typeface="Letter-join Print Plus 3" panose="02000805000000020003" pitchFamily="50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517186074"/>
                  </a:ext>
                </a:extLst>
              </a:tr>
              <a:tr h="81559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order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/>
                        <a:t>Order</a:t>
                      </a:r>
                      <a:r>
                        <a:rPr lang="en-GB" sz="1100" dirty="0"/>
                        <a:t> is the </a:t>
                      </a:r>
                      <a:r>
                        <a:rPr lang="en-GB" sz="1100" b="1" dirty="0"/>
                        <a:t>sequence</a:t>
                      </a:r>
                      <a:r>
                        <a:rPr lang="en-GB" sz="1100" dirty="0"/>
                        <a:t> in which math steps are carried out.</a:t>
                      </a:r>
                      <a:br>
                        <a:rPr lang="en-GB" sz="1100" dirty="0"/>
                      </a:br>
                      <a:r>
                        <a:rPr lang="en-GB" sz="1100" dirty="0"/>
                        <a:t>The rules for this are called </a:t>
                      </a:r>
                      <a:r>
                        <a:rPr lang="en-GB" sz="1100" b="1" dirty="0"/>
                        <a:t>Order of Operations</a:t>
                      </a:r>
                      <a:r>
                        <a:rPr lang="en-GB" sz="1100" dirty="0"/>
                        <a:t> (often remembered by </a:t>
                      </a:r>
                      <a:r>
                        <a:rPr lang="en-GB" sz="1100" b="1" dirty="0"/>
                        <a:t>BODMAS</a:t>
                      </a:r>
                      <a:r>
                        <a:rPr lang="en-GB" sz="1100" dirty="0"/>
                        <a:t> or </a:t>
                      </a:r>
                      <a:r>
                        <a:rPr lang="en-GB" sz="1100" b="1" dirty="0"/>
                        <a:t>PEMDAS</a:t>
                      </a:r>
                      <a:r>
                        <a:rPr lang="en-GB" sz="1100" dirty="0"/>
                        <a:t>):</a:t>
                      </a:r>
                    </a:p>
                    <a:p>
                      <a:endParaRPr lang="en-GB" sz="1100" dirty="0">
                        <a:latin typeface="Letter-join Print Plus 3" panose="02000805000000020003" pitchFamily="50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425527006"/>
                  </a:ext>
                </a:extLst>
              </a:tr>
              <a:tr h="19710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endParaRPr lang="en-GB" sz="1300" dirty="0">
                        <a:latin typeface="Letter-join Print Plus 3" panose="02000805000000020003" pitchFamily="50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667575665"/>
                  </a:ext>
                </a:extLst>
              </a:tr>
            </a:tbl>
          </a:graphicData>
        </a:graphic>
      </p:graphicFrame>
      <p:sp>
        <p:nvSpPr>
          <p:cNvPr id="6" name="Star: 5 Points 7">
            <a:extLst>
              <a:ext uri="{FF2B5EF4-FFF2-40B4-BE49-F238E27FC236}">
                <a16:creationId xmlns:a16="http://schemas.microsoft.com/office/drawing/2014/main" id="{CAE3CB7E-38A6-4F8D-A1E6-D405E43ECEB1}"/>
              </a:ext>
            </a:extLst>
          </p:cNvPr>
          <p:cNvSpPr/>
          <p:nvPr/>
        </p:nvSpPr>
        <p:spPr>
          <a:xfrm>
            <a:off x="8343724" y="64703"/>
            <a:ext cx="1409536" cy="1284917"/>
          </a:xfrm>
          <a:prstGeom prst="star5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970213" y="629306"/>
            <a:ext cx="1046337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3" cap="flat">
            <a:solidFill>
              <a:srgbClr val="00B050"/>
            </a:solidFill>
            <a:prstDash val="solid"/>
            <a:miter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 dirty="0">
                <a:solidFill>
                  <a:srgbClr val="000000"/>
                </a:solidFill>
                <a:uFillTx/>
                <a:latin typeface="Letter-join Print Plus 3" panose="02000805000000020003" pitchFamily="50" charset="0"/>
              </a:rPr>
              <a:t>Inverse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715101-536D-1111-54D9-38E37F0493E2}"/>
              </a:ext>
            </a:extLst>
          </p:cNvPr>
          <p:cNvSpPr txBox="1"/>
          <p:nvPr/>
        </p:nvSpPr>
        <p:spPr>
          <a:xfrm>
            <a:off x="9428480" y="1214081"/>
            <a:ext cx="251797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Forward:  4 + 5 = 9  </a:t>
            </a:r>
          </a:p>
          <a:p>
            <a:r>
              <a:rPr lang="en-GB" dirty="0"/>
              <a:t>Inverse:  9 − 5 = 4  </a:t>
            </a:r>
          </a:p>
          <a:p>
            <a:endParaRPr lang="en-GB" dirty="0"/>
          </a:p>
          <a:p>
            <a:r>
              <a:rPr lang="en-GB" dirty="0"/>
              <a:t>Forward:  6 × 2 = 12  </a:t>
            </a:r>
          </a:p>
          <a:p>
            <a:r>
              <a:rPr lang="en-GB" dirty="0"/>
              <a:t>Inverse:  12 ÷ 2 = 6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8BC0278-EAB8-2A5F-A861-C4B0E9F00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1757" y="5841784"/>
            <a:ext cx="3124702" cy="7738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F54D019-4E1B-05AE-DFF9-9F7959607B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1600" y="3245922"/>
            <a:ext cx="3895055" cy="1167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093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44149</TotalTime>
  <Words>706</Words>
  <Application>Microsoft Office PowerPoint</Application>
  <PresentationFormat>Widescreen</PresentationFormat>
  <Paragraphs>82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Letter-join Print Plus 3</vt:lpstr>
      <vt:lpstr>Office Theme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Bayliss</dc:creator>
  <cp:lastModifiedBy>Julie Edwards</cp:lastModifiedBy>
  <cp:revision>76</cp:revision>
  <cp:lastPrinted>2025-05-23T06:46:57Z</cp:lastPrinted>
  <dcterms:created xsi:type="dcterms:W3CDTF">2022-10-10T15:18:23Z</dcterms:created>
  <dcterms:modified xsi:type="dcterms:W3CDTF">2025-07-15T10:28:21Z</dcterms:modified>
</cp:coreProperties>
</file>