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2" autoAdjust="0"/>
    <p:restoredTop sz="94660"/>
  </p:normalViewPr>
  <p:slideViewPr>
    <p:cSldViewPr snapToGrid="0">
      <p:cViewPr varScale="1">
        <p:scale>
          <a:sx n="51" d="100"/>
          <a:sy n="51" d="100"/>
        </p:scale>
        <p:origin x="16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363718B4-C8AD-4FB2-B94E-30A9F3773773}" type="datetimeFigureOut">
              <a:rPr lang="en-GB" smtClean="0"/>
              <a:t>18/12/2025</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7C890759-0AC1-4DE4-87D7-D0D39896CA68}"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96314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63718B4-C8AD-4FB2-B94E-30A9F3773773}" type="datetimeFigureOut">
              <a:rPr lang="en-GB" smtClean="0"/>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890759-0AC1-4DE4-87D7-D0D39896CA68}"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15389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63718B4-C8AD-4FB2-B94E-30A9F3773773}" type="datetimeFigureOut">
              <a:rPr lang="en-GB" smtClean="0"/>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890759-0AC1-4DE4-87D7-D0D39896CA68}"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96531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63718B4-C8AD-4FB2-B94E-30A9F3773773}" type="datetimeFigureOut">
              <a:rPr lang="en-GB" smtClean="0"/>
              <a:t>18/12/2025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890759-0AC1-4DE4-87D7-D0D39896CA68}"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46058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63718B4-C8AD-4FB2-B94E-30A9F3773773}" type="datetimeFigureOut">
              <a:rPr lang="en-GB" smtClean="0"/>
              <a:t>18/12/2025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890759-0AC1-4DE4-87D7-D0D39896CA68}"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4585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363718B4-C8AD-4FB2-B94E-30A9F3773773}" type="datetimeFigureOut">
              <a:rPr lang="en-GB" smtClean="0"/>
              <a:t>18/12/2025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C890759-0AC1-4DE4-87D7-D0D39896CA68}"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62714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3718B4-C8AD-4FB2-B94E-30A9F3773773}" type="datetimeFigureOut">
              <a:rPr lang="en-GB" smtClean="0"/>
              <a:t>18/12/2025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C890759-0AC1-4DE4-87D7-D0D39896CA68}" type="slidenum">
              <a:rPr lang="en-GB" smtClean="0"/>
              <a:t>‹#›</a:t>
            </a:fld>
            <a:endParaRPr lang="en-GB"/>
          </a:p>
        </p:txBody>
      </p:sp>
    </p:spTree>
    <p:extLst>
      <p:ext uri="{BB962C8B-B14F-4D97-AF65-F5344CB8AC3E}">
        <p14:creationId xmlns:p14="http://schemas.microsoft.com/office/powerpoint/2010/main" val="1149907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63718B4-C8AD-4FB2-B94E-30A9F3773773}" type="datetimeFigureOut">
              <a:rPr lang="en-GB" smtClean="0"/>
              <a:t>18/12/2025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890759-0AC1-4DE4-87D7-D0D39896CA68}"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9910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363718B4-C8AD-4FB2-B94E-30A9F3773773}" type="datetimeFigureOut">
              <a:rPr lang="en-GB" smtClean="0"/>
              <a:t>18/12/2025</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7C890759-0AC1-4DE4-87D7-D0D39896CA68}"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51403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63718B4-C8AD-4FB2-B94E-30A9F3773773}" type="datetimeFigureOut">
              <a:rPr lang="en-GB" smtClean="0"/>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890759-0AC1-4DE4-87D7-D0D39896CA68}"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7989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63718B4-C8AD-4FB2-B94E-30A9F3773773}" type="datetimeFigureOut">
              <a:rPr lang="en-GB" smtClean="0"/>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890759-0AC1-4DE4-87D7-D0D39896CA68}"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15071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363718B4-C8AD-4FB2-B94E-30A9F3773773}" type="datetimeFigureOut">
              <a:rPr lang="en-GB" smtClean="0"/>
              <a:t>18/12/2025</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7C890759-0AC1-4DE4-87D7-D0D39896CA68}"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258328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www.nationalgeographic.com/travel/destinations/south-america/brazil/" TargetMode="External"/><Relationship Id="rId7" Type="http://schemas.openxmlformats.org/officeDocument/2006/relationships/image" Target="../media/image6.png"/><Relationship Id="rId2" Type="http://schemas.openxmlformats.org/officeDocument/2006/relationships/hyperlink" Target="https://www.bbc.co.uk/bitesize/topics/zx6sfg8" TargetMode="External"/><Relationship Id="rId1" Type="http://schemas.openxmlformats.org/officeDocument/2006/relationships/slideLayout" Target="../slideLayouts/slideLayout2.xml"/><Relationship Id="rId6" Type="http://schemas.openxmlformats.org/officeDocument/2006/relationships/hyperlink" Target="https://www.brazil.gov.br/" TargetMode="External"/><Relationship Id="rId5" Type="http://schemas.openxmlformats.org/officeDocument/2006/relationships/hyperlink" Target="https://www.ducksters.com/geography/countries/brazil.php" TargetMode="External"/><Relationship Id="rId4" Type="http://schemas.openxmlformats.org/officeDocument/2006/relationships/hyperlink" Target="https://www.kids-world-travel-guide.com/brazil-facts.html" TargetMode="External"/><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CC4C5-584D-E7D6-8CA3-1F576BB759B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177C85D-30F8-7697-99C1-CE86C362AAC1}"/>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205068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C759E-333C-F358-7B8A-C4FC698C56A1}"/>
              </a:ext>
            </a:extLst>
          </p:cNvPr>
          <p:cNvSpPr>
            <a:spLocks noGrp="1"/>
          </p:cNvSpPr>
          <p:nvPr>
            <p:ph type="title"/>
          </p:nvPr>
        </p:nvSpPr>
        <p:spPr>
          <a:xfrm>
            <a:off x="689549" y="256663"/>
            <a:ext cx="10365306" cy="1597092"/>
          </a:xfrm>
        </p:spPr>
        <p:txBody>
          <a:bodyPr/>
          <a:lstStyle/>
          <a:p>
            <a:r>
              <a:rPr lang="en-GB" dirty="0"/>
              <a:t>Year 6 Spring 1 </a:t>
            </a:r>
            <a:r>
              <a:rPr lang="en-GB"/>
              <a:t>Knowledge Organiser  </a:t>
            </a:r>
            <a:endParaRPr lang="en-GB" dirty="0"/>
          </a:p>
        </p:txBody>
      </p:sp>
      <p:pic>
        <p:nvPicPr>
          <p:cNvPr id="7" name="Content Placeholder 6">
            <a:extLst>
              <a:ext uri="{FF2B5EF4-FFF2-40B4-BE49-F238E27FC236}">
                <a16:creationId xmlns:a16="http://schemas.microsoft.com/office/drawing/2014/main" id="{75FB50C1-2814-FB67-BB31-05CCA3C3475F}"/>
              </a:ext>
            </a:extLst>
          </p:cNvPr>
          <p:cNvPicPr>
            <a:picLocks noGrp="1" noChangeAspect="1"/>
          </p:cNvPicPr>
          <p:nvPr>
            <p:ph idx="1"/>
          </p:nvPr>
        </p:nvPicPr>
        <p:blipFill>
          <a:blip r:embed="rId2"/>
          <a:stretch>
            <a:fillRect/>
          </a:stretch>
        </p:blipFill>
        <p:spPr>
          <a:xfrm>
            <a:off x="742617" y="897162"/>
            <a:ext cx="1988992" cy="3063505"/>
          </a:xfrm>
          <a:effectLst>
            <a:glow rad="228600">
              <a:schemeClr val="accent5">
                <a:satMod val="175000"/>
                <a:alpha val="40000"/>
              </a:schemeClr>
            </a:glow>
          </a:effectLst>
        </p:spPr>
      </p:pic>
      <p:pic>
        <p:nvPicPr>
          <p:cNvPr id="5" name="Picture 4">
            <a:extLst>
              <a:ext uri="{FF2B5EF4-FFF2-40B4-BE49-F238E27FC236}">
                <a16:creationId xmlns:a16="http://schemas.microsoft.com/office/drawing/2014/main" id="{C53BCAC6-3958-813A-3435-3F61ACAA7EBD}"/>
              </a:ext>
            </a:extLst>
          </p:cNvPr>
          <p:cNvPicPr>
            <a:picLocks noChangeAspect="1"/>
          </p:cNvPicPr>
          <p:nvPr/>
        </p:nvPicPr>
        <p:blipFill>
          <a:blip r:embed="rId3"/>
          <a:stretch>
            <a:fillRect/>
          </a:stretch>
        </p:blipFill>
        <p:spPr>
          <a:xfrm>
            <a:off x="5185348" y="715459"/>
            <a:ext cx="5845047" cy="624894"/>
          </a:xfrm>
          <a:prstGeom prst="rect">
            <a:avLst/>
          </a:prstGeom>
          <a:effectLst>
            <a:glow rad="228600">
              <a:schemeClr val="accent5">
                <a:satMod val="175000"/>
                <a:alpha val="40000"/>
              </a:schemeClr>
            </a:glow>
          </a:effectLst>
        </p:spPr>
      </p:pic>
      <p:pic>
        <p:nvPicPr>
          <p:cNvPr id="11" name="Picture 10">
            <a:extLst>
              <a:ext uri="{FF2B5EF4-FFF2-40B4-BE49-F238E27FC236}">
                <a16:creationId xmlns:a16="http://schemas.microsoft.com/office/drawing/2014/main" id="{C6DBE7C9-D1B4-DBCD-0577-DDAA0D0C6097}"/>
              </a:ext>
            </a:extLst>
          </p:cNvPr>
          <p:cNvPicPr>
            <a:picLocks noChangeAspect="1"/>
          </p:cNvPicPr>
          <p:nvPr/>
        </p:nvPicPr>
        <p:blipFill>
          <a:blip r:embed="rId4"/>
          <a:stretch>
            <a:fillRect/>
          </a:stretch>
        </p:blipFill>
        <p:spPr>
          <a:xfrm>
            <a:off x="3913471" y="673374"/>
            <a:ext cx="1408037" cy="784631"/>
          </a:xfrm>
          <a:prstGeom prst="rect">
            <a:avLst/>
          </a:prstGeom>
        </p:spPr>
      </p:pic>
      <p:pic>
        <p:nvPicPr>
          <p:cNvPr id="13" name="Picture 12">
            <a:extLst>
              <a:ext uri="{FF2B5EF4-FFF2-40B4-BE49-F238E27FC236}">
                <a16:creationId xmlns:a16="http://schemas.microsoft.com/office/drawing/2014/main" id="{A32CF7F6-D39D-12C4-16D7-17C89636C01B}"/>
              </a:ext>
            </a:extLst>
          </p:cNvPr>
          <p:cNvPicPr>
            <a:picLocks noChangeAspect="1"/>
          </p:cNvPicPr>
          <p:nvPr/>
        </p:nvPicPr>
        <p:blipFill>
          <a:blip r:embed="rId5"/>
          <a:stretch>
            <a:fillRect/>
          </a:stretch>
        </p:blipFill>
        <p:spPr>
          <a:xfrm>
            <a:off x="8229811" y="2834970"/>
            <a:ext cx="3123989" cy="3766368"/>
          </a:xfrm>
          <a:prstGeom prst="rect">
            <a:avLst/>
          </a:prstGeom>
          <a:effectLst>
            <a:glow rad="139700">
              <a:schemeClr val="accent5">
                <a:satMod val="175000"/>
                <a:alpha val="40000"/>
              </a:schemeClr>
            </a:glow>
          </a:effectLst>
        </p:spPr>
      </p:pic>
      <p:sp>
        <p:nvSpPr>
          <p:cNvPr id="3" name="TextBox 2">
            <a:extLst>
              <a:ext uri="{FF2B5EF4-FFF2-40B4-BE49-F238E27FC236}">
                <a16:creationId xmlns:a16="http://schemas.microsoft.com/office/drawing/2014/main" id="{922232FE-7E72-CA23-12CD-79EF7C226774}"/>
              </a:ext>
            </a:extLst>
          </p:cNvPr>
          <p:cNvSpPr txBox="1"/>
          <p:nvPr/>
        </p:nvSpPr>
        <p:spPr>
          <a:xfrm>
            <a:off x="3567660" y="1458007"/>
            <a:ext cx="4662152" cy="2308324"/>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just" rtl="0" fontAlgn="base"/>
            <a:r>
              <a:rPr lang="en-GB" sz="1800" b="0" i="0" u="sng" dirty="0">
                <a:solidFill>
                  <a:schemeClr val="tx2"/>
                </a:solidFill>
                <a:effectLst/>
                <a:latin typeface="Corbel" panose="020B0503020204020204" pitchFamily="34" charset="0"/>
              </a:rPr>
              <a:t>Key Questions</a:t>
            </a:r>
          </a:p>
          <a:p>
            <a:pPr algn="just" rtl="0" fontAlgn="base"/>
            <a:r>
              <a:rPr lang="en-GB" sz="1800" b="0" i="0" dirty="0">
                <a:solidFill>
                  <a:schemeClr val="tx2"/>
                </a:solidFill>
                <a:effectLst/>
                <a:latin typeface="Corbel" panose="020B0503020204020204" pitchFamily="34" charset="0"/>
              </a:rPr>
              <a:t>What is the significance of Brazil’s location? ,  </a:t>
            </a:r>
            <a:endParaRPr lang="en-GB" b="0" i="0" dirty="0">
              <a:solidFill>
                <a:schemeClr val="tx2"/>
              </a:solidFill>
              <a:effectLst/>
              <a:latin typeface="Segoe UI" panose="020B0502040204020203" pitchFamily="34" charset="0"/>
            </a:endParaRPr>
          </a:p>
          <a:p>
            <a:pPr algn="just" rtl="0" fontAlgn="base"/>
            <a:r>
              <a:rPr lang="en-GB" sz="1800" b="0" i="0" dirty="0">
                <a:solidFill>
                  <a:schemeClr val="tx2"/>
                </a:solidFill>
                <a:effectLst/>
                <a:latin typeface="Corbel" panose="020B0503020204020204" pitchFamily="34" charset="0"/>
              </a:rPr>
              <a:t>What are Brazil’s biomes?  </a:t>
            </a:r>
            <a:endParaRPr lang="en-GB" b="0" i="0" dirty="0">
              <a:solidFill>
                <a:schemeClr val="tx2"/>
              </a:solidFill>
              <a:effectLst/>
              <a:latin typeface="Segoe UI" panose="020B0502040204020203" pitchFamily="34" charset="0"/>
            </a:endParaRPr>
          </a:p>
          <a:p>
            <a:pPr algn="just" rtl="0" fontAlgn="base"/>
            <a:r>
              <a:rPr lang="en-GB" dirty="0">
                <a:solidFill>
                  <a:schemeClr val="tx2"/>
                </a:solidFill>
                <a:latin typeface="Corbel" panose="020B0503020204020204" pitchFamily="34" charset="0"/>
              </a:rPr>
              <a:t>Can you describe Brazil’s physical geography?</a:t>
            </a:r>
          </a:p>
          <a:p>
            <a:pPr algn="just" rtl="0" fontAlgn="base"/>
            <a:r>
              <a:rPr lang="en-GB" dirty="0">
                <a:solidFill>
                  <a:schemeClr val="tx2"/>
                </a:solidFill>
                <a:latin typeface="Segoe UI" panose="020B0502040204020203" pitchFamily="34" charset="0"/>
              </a:rPr>
              <a:t>How </a:t>
            </a:r>
            <a:r>
              <a:rPr lang="en-GB" sz="1800" b="0" i="0" dirty="0">
                <a:solidFill>
                  <a:schemeClr val="tx2"/>
                </a:solidFill>
                <a:effectLst/>
                <a:latin typeface="Corbel" panose="020B0503020204020204" pitchFamily="34" charset="0"/>
              </a:rPr>
              <a:t>important is the Amazon rainforest , ?  </a:t>
            </a:r>
            <a:endParaRPr lang="en-GB" b="0" i="0" dirty="0">
              <a:solidFill>
                <a:schemeClr val="tx2"/>
              </a:solidFill>
              <a:effectLst/>
              <a:latin typeface="Segoe UI" panose="020B0502040204020203" pitchFamily="34" charset="0"/>
            </a:endParaRPr>
          </a:p>
          <a:p>
            <a:pPr algn="just" rtl="0" fontAlgn="base"/>
            <a:r>
              <a:rPr lang="en-GB" sz="1800" b="0" i="0" dirty="0">
                <a:solidFill>
                  <a:schemeClr val="tx2"/>
                </a:solidFill>
                <a:effectLst/>
                <a:latin typeface="Corbel" panose="020B0503020204020204" pitchFamily="34" charset="0"/>
              </a:rPr>
              <a:t>How has Brazil been urbanised?,  </a:t>
            </a:r>
            <a:endParaRPr lang="en-GB" b="0" i="0" dirty="0">
              <a:solidFill>
                <a:schemeClr val="tx2"/>
              </a:solidFill>
              <a:effectLst/>
              <a:latin typeface="Segoe UI" panose="020B0502040204020203" pitchFamily="34" charset="0"/>
            </a:endParaRPr>
          </a:p>
          <a:p>
            <a:pPr algn="just" rtl="0" fontAlgn="base"/>
            <a:r>
              <a:rPr lang="en-GB" sz="1800" b="0" i="0" dirty="0">
                <a:solidFill>
                  <a:schemeClr val="tx2"/>
                </a:solidFill>
                <a:effectLst/>
                <a:latin typeface="Corbel" panose="020B0503020204020204" pitchFamily="34" charset="0"/>
              </a:rPr>
              <a:t>Can you describe the culture of Brazil , </a:t>
            </a:r>
          </a:p>
          <a:p>
            <a:pPr algn="just" rtl="0" fontAlgn="base"/>
            <a:r>
              <a:rPr lang="en-GB" dirty="0">
                <a:solidFill>
                  <a:schemeClr val="tx2"/>
                </a:solidFill>
                <a:latin typeface="Corbel" panose="020B0503020204020204" pitchFamily="34" charset="0"/>
              </a:rPr>
              <a:t>Why is </a:t>
            </a:r>
            <a:r>
              <a:rPr lang="en-GB" sz="1800" b="0" i="0" dirty="0">
                <a:solidFill>
                  <a:schemeClr val="tx2"/>
                </a:solidFill>
                <a:effectLst/>
                <a:latin typeface="Corbel" panose="020B0503020204020204" pitchFamily="34" charset="0"/>
              </a:rPr>
              <a:t> Rio de Janeiro  a tourist destination</a:t>
            </a:r>
            <a:r>
              <a:rPr lang="en-GB" sz="1800" b="0" i="0" dirty="0">
                <a:solidFill>
                  <a:srgbClr val="000000"/>
                </a:solidFill>
                <a:effectLst/>
                <a:latin typeface="Corbel" panose="020B0503020204020204" pitchFamily="34" charset="0"/>
              </a:rPr>
              <a:t>? </a:t>
            </a:r>
            <a:endParaRPr lang="en-GB" b="0" i="0" dirty="0">
              <a:solidFill>
                <a:srgbClr val="000000"/>
              </a:solidFill>
              <a:effectLst/>
              <a:latin typeface="Segoe UI" panose="020B0502040204020203" pitchFamily="34" charset="0"/>
            </a:endParaRPr>
          </a:p>
        </p:txBody>
      </p:sp>
      <p:sp>
        <p:nvSpPr>
          <p:cNvPr id="4" name="TextBox 3">
            <a:extLst>
              <a:ext uri="{FF2B5EF4-FFF2-40B4-BE49-F238E27FC236}">
                <a16:creationId xmlns:a16="http://schemas.microsoft.com/office/drawing/2014/main" id="{8E71F8B4-3676-5A96-F1F9-B2A52C2D7F09}"/>
              </a:ext>
            </a:extLst>
          </p:cNvPr>
          <p:cNvSpPr txBox="1"/>
          <p:nvPr/>
        </p:nvSpPr>
        <p:spPr>
          <a:xfrm>
            <a:off x="1154243" y="4012982"/>
            <a:ext cx="6940446" cy="2585323"/>
          </a:xfrm>
          <a:prstGeom prst="rect">
            <a:avLst/>
          </a:prstGeom>
          <a:gradFill flip="none" rotWithShape="1">
            <a:gsLst>
              <a:gs pos="0">
                <a:schemeClr val="accent2">
                  <a:lumMod val="0"/>
                  <a:lumOff val="100000"/>
                </a:schemeClr>
              </a:gs>
              <a:gs pos="35000">
                <a:schemeClr val="accent2">
                  <a:lumMod val="0"/>
                  <a:lumOff val="100000"/>
                </a:schemeClr>
              </a:gs>
              <a:gs pos="100000">
                <a:schemeClr val="accent2">
                  <a:lumMod val="100000"/>
                </a:schemeClr>
              </a:gs>
            </a:gsLst>
            <a:path path="circle">
              <a:fillToRect l="50000" t="-80000" r="50000" b="180000"/>
            </a:path>
            <a:tileRect/>
          </a:gradFill>
        </p:spPr>
        <p:txBody>
          <a:bodyPr wrap="square" rtlCol="0">
            <a:spAutoFit/>
          </a:bodyPr>
          <a:lstStyle/>
          <a:p>
            <a:r>
              <a:rPr lang="en-GB" dirty="0"/>
              <a:t>In this topic, year 6  will explore the geographical significance of Brazil, including its diverse biomes and physical geography. They will learn about the importance of the Amazon rainforest, the impacts of urbanisation, and the rich cultural heritage of Brazil. Additionally, they  will examine the reasons behind Rio de Janeiro's popularity as a tourist destination and the challenges Brazil faces in terms of environmental sustainability. Through this comprehensive study, students will gain a deeper understanding of Brazil's role in the world and the interconnectedness of its natural and cultural landscapes.</a:t>
            </a:r>
          </a:p>
        </p:txBody>
      </p:sp>
    </p:spTree>
    <p:extLst>
      <p:ext uri="{BB962C8B-B14F-4D97-AF65-F5344CB8AC3E}">
        <p14:creationId xmlns:p14="http://schemas.microsoft.com/office/powerpoint/2010/main" val="1252731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218EF-C3A2-8B62-69A2-E72C78DDB558}"/>
              </a:ext>
            </a:extLst>
          </p:cNvPr>
          <p:cNvSpPr>
            <a:spLocks noGrp="1"/>
          </p:cNvSpPr>
          <p:nvPr>
            <p:ph type="title"/>
          </p:nvPr>
        </p:nvSpPr>
        <p:spPr/>
        <p:txBody>
          <a:bodyPr>
            <a:normAutofit fontScale="90000"/>
          </a:bodyPr>
          <a:lstStyle/>
          <a:p>
            <a:pPr>
              <a:buFont typeface="Arial" panose="020B0604020202020204" pitchFamily="34" charset="0"/>
              <a:buChar char="•"/>
            </a:pPr>
            <a:r>
              <a:rPr lang="en-GB" u="sng" dirty="0"/>
              <a:t>Useful websites</a:t>
            </a:r>
            <a:br>
              <a:rPr lang="en-GB" dirty="0"/>
            </a:br>
            <a:r>
              <a:rPr lang="en-GB" dirty="0">
                <a:hlinkClick r:id="rId2"/>
              </a:rPr>
              <a:t>BBC Bitesize - Brazil</a:t>
            </a:r>
            <a:br>
              <a:rPr lang="en-GB" dirty="0"/>
            </a:br>
            <a:r>
              <a:rPr lang="en-GB" dirty="0">
                <a:hlinkClick r:id="rId3"/>
              </a:rPr>
              <a:t>National Geographic - Brazil</a:t>
            </a:r>
            <a:br>
              <a:rPr lang="en-GB" dirty="0"/>
            </a:br>
            <a:r>
              <a:rPr lang="en-GB" dirty="0">
                <a:hlinkClick r:id="rId4"/>
              </a:rPr>
              <a:t>Kids World Travel Guide - Brazil Facts</a:t>
            </a:r>
            <a:br>
              <a:rPr lang="en-GB" dirty="0"/>
            </a:br>
            <a:r>
              <a:rPr lang="en-GB" dirty="0">
                <a:hlinkClick r:id="rId5"/>
              </a:rPr>
              <a:t>Ducksters - Brazil</a:t>
            </a:r>
            <a:br>
              <a:rPr lang="en-GB" dirty="0"/>
            </a:br>
            <a:r>
              <a:rPr lang="en-GB" dirty="0">
                <a:hlinkClick r:id="rId6"/>
              </a:rPr>
              <a:t>Official Brazilian Government Website</a:t>
            </a:r>
            <a:br>
              <a:rPr lang="en-GB" dirty="0"/>
            </a:br>
            <a:endParaRPr lang="en-GB" dirty="0"/>
          </a:p>
        </p:txBody>
      </p:sp>
      <p:pic>
        <p:nvPicPr>
          <p:cNvPr id="5" name="Content Placeholder 4">
            <a:extLst>
              <a:ext uri="{FF2B5EF4-FFF2-40B4-BE49-F238E27FC236}">
                <a16:creationId xmlns:a16="http://schemas.microsoft.com/office/drawing/2014/main" id="{BCE81182-E10E-67DA-BCEC-C3A7A50CE592}"/>
              </a:ext>
            </a:extLst>
          </p:cNvPr>
          <p:cNvPicPr>
            <a:picLocks noGrp="1" noChangeAspect="1"/>
          </p:cNvPicPr>
          <p:nvPr>
            <p:ph idx="1"/>
          </p:nvPr>
        </p:nvPicPr>
        <p:blipFill>
          <a:blip r:embed="rId7"/>
          <a:stretch>
            <a:fillRect/>
          </a:stretch>
        </p:blipFill>
        <p:spPr>
          <a:xfrm>
            <a:off x="8146516" y="3279428"/>
            <a:ext cx="4045484" cy="3449638"/>
          </a:xfrm>
        </p:spPr>
      </p:pic>
      <p:pic>
        <p:nvPicPr>
          <p:cNvPr id="7" name="Picture 6">
            <a:extLst>
              <a:ext uri="{FF2B5EF4-FFF2-40B4-BE49-F238E27FC236}">
                <a16:creationId xmlns:a16="http://schemas.microsoft.com/office/drawing/2014/main" id="{79B48206-A4EA-DD4F-608A-CC58644038BB}"/>
              </a:ext>
            </a:extLst>
          </p:cNvPr>
          <p:cNvPicPr>
            <a:picLocks noChangeAspect="1"/>
          </p:cNvPicPr>
          <p:nvPr/>
        </p:nvPicPr>
        <p:blipFill>
          <a:blip r:embed="rId8"/>
          <a:stretch>
            <a:fillRect/>
          </a:stretch>
        </p:blipFill>
        <p:spPr>
          <a:xfrm>
            <a:off x="705228" y="3207455"/>
            <a:ext cx="2433010" cy="3593584"/>
          </a:xfrm>
          <a:prstGeom prst="rect">
            <a:avLst/>
          </a:prstGeom>
        </p:spPr>
      </p:pic>
      <p:pic>
        <p:nvPicPr>
          <p:cNvPr id="9" name="Picture 8">
            <a:extLst>
              <a:ext uri="{FF2B5EF4-FFF2-40B4-BE49-F238E27FC236}">
                <a16:creationId xmlns:a16="http://schemas.microsoft.com/office/drawing/2014/main" id="{1E267039-D660-3A53-F5D5-50270509255C}"/>
              </a:ext>
            </a:extLst>
          </p:cNvPr>
          <p:cNvPicPr>
            <a:picLocks noChangeAspect="1"/>
          </p:cNvPicPr>
          <p:nvPr/>
        </p:nvPicPr>
        <p:blipFill>
          <a:blip r:embed="rId9"/>
          <a:stretch>
            <a:fillRect/>
          </a:stretch>
        </p:blipFill>
        <p:spPr>
          <a:xfrm>
            <a:off x="3468589" y="3429000"/>
            <a:ext cx="4347576" cy="3168732"/>
          </a:xfrm>
          <a:prstGeom prst="rect">
            <a:avLst/>
          </a:prstGeom>
        </p:spPr>
      </p:pic>
    </p:spTree>
    <p:extLst>
      <p:ext uri="{BB962C8B-B14F-4D97-AF65-F5344CB8AC3E}">
        <p14:creationId xmlns:p14="http://schemas.microsoft.com/office/powerpoint/2010/main" val="398220029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98</TotalTime>
  <Words>190</Words>
  <Application>Microsoft Office PowerPoint</Application>
  <PresentationFormat>Widescreen</PresentationFormat>
  <Paragraphs>11</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Corbel</vt:lpstr>
      <vt:lpstr>Gill Sans MT</vt:lpstr>
      <vt:lpstr>Segoe UI</vt:lpstr>
      <vt:lpstr>Gallery</vt:lpstr>
      <vt:lpstr>PowerPoint Presentation</vt:lpstr>
      <vt:lpstr>Year 6 Spring 1 Knowledge Organiser  </vt:lpstr>
      <vt:lpstr>Useful websites BBC Bitesize - Brazil National Geographic - Brazil Kids World Travel Guide - Brazil Facts Ducksters - Brazil Official Brazilian Government Website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Edwards</dc:creator>
  <cp:lastModifiedBy>Julie Edwards</cp:lastModifiedBy>
  <cp:revision>3</cp:revision>
  <dcterms:created xsi:type="dcterms:W3CDTF">2025-12-11T08:59:42Z</dcterms:created>
  <dcterms:modified xsi:type="dcterms:W3CDTF">2025-12-18T10:20:51Z</dcterms:modified>
</cp:coreProperties>
</file>