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70" r:id="rId5"/>
    <p:sldId id="272" r:id="rId6"/>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0707" autoAdjust="0"/>
  </p:normalViewPr>
  <p:slideViewPr>
    <p:cSldViewPr snapToGrid="0">
      <p:cViewPr varScale="1">
        <p:scale>
          <a:sx n="51" d="100"/>
          <a:sy n="51" d="100"/>
        </p:scale>
        <p:origin x="16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275" y="0"/>
            <a:ext cx="2946400" cy="498475"/>
          </a:xfrm>
          <a:prstGeom prst="rect">
            <a:avLst/>
          </a:prstGeom>
        </p:spPr>
        <p:txBody>
          <a:bodyPr vert="horz" lIns="91440" tIns="45720" rIns="91440" bIns="45720" rtlCol="0"/>
          <a:lstStyle>
            <a:lvl1pPr algn="r">
              <a:defRPr sz="1200"/>
            </a:lvl1pPr>
          </a:lstStyle>
          <a:p>
            <a:fld id="{A00BA477-AE3A-4E82-ACEA-84E3D93EA002}" type="datetimeFigureOut">
              <a:rPr lang="en-GB" smtClean="0"/>
              <a:t>14/10/2025</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40363"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275" y="9431338"/>
            <a:ext cx="2946400" cy="498475"/>
          </a:xfrm>
          <a:prstGeom prst="rect">
            <a:avLst/>
          </a:prstGeom>
        </p:spPr>
        <p:txBody>
          <a:bodyPr vert="horz" lIns="91440" tIns="45720" rIns="91440" bIns="45720" rtlCol="0" anchor="b"/>
          <a:lstStyle>
            <a:lvl1pPr algn="r">
              <a:defRPr sz="1200"/>
            </a:lvl1pPr>
          </a:lstStyle>
          <a:p>
            <a:fld id="{7A856DE1-3E70-4CBD-AC6F-73AD536D6DEC}" type="slidenum">
              <a:rPr lang="en-GB" smtClean="0"/>
              <a:t>‹#›</a:t>
            </a:fld>
            <a:endParaRPr lang="en-GB"/>
          </a:p>
        </p:txBody>
      </p:sp>
    </p:spTree>
    <p:extLst>
      <p:ext uri="{BB962C8B-B14F-4D97-AF65-F5344CB8AC3E}">
        <p14:creationId xmlns:p14="http://schemas.microsoft.com/office/powerpoint/2010/main" val="3402328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856DE1-3E70-4CBD-AC6F-73AD536D6DEC}" type="slidenum">
              <a:rPr lang="en-GB" smtClean="0"/>
              <a:t>1</a:t>
            </a:fld>
            <a:endParaRPr lang="en-GB"/>
          </a:p>
        </p:txBody>
      </p:sp>
    </p:spTree>
    <p:extLst>
      <p:ext uri="{BB962C8B-B14F-4D97-AF65-F5344CB8AC3E}">
        <p14:creationId xmlns:p14="http://schemas.microsoft.com/office/powerpoint/2010/main" val="3591434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19FB606-C388-4974-85AB-1CFFD88766A6}"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1145549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9FB606-C388-4974-85AB-1CFFD88766A6}"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1221366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FB606-C388-4974-85AB-1CFFD88766A6}"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1924107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19FB606-C388-4974-85AB-1CFFD88766A6}"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3549733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19FB606-C388-4974-85AB-1CFFD88766A6}"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3621649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19FB606-C388-4974-85AB-1CFFD88766A6}"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93737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9FB606-C388-4974-85AB-1CFFD88766A6}"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422866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9FB606-C388-4974-85AB-1CFFD88766A6}"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2471529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9FB606-C388-4974-85AB-1CFFD88766A6}"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2857483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9FB606-C388-4974-85AB-1CFFD88766A6}"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2031884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9FB606-C388-4974-85AB-1CFFD88766A6}"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87C358-83F9-491E-936E-70632F068E97}" type="slidenum">
              <a:rPr lang="en-GB" smtClean="0"/>
              <a:t>‹#›</a:t>
            </a:fld>
            <a:endParaRPr lang="en-GB"/>
          </a:p>
        </p:txBody>
      </p:sp>
    </p:spTree>
    <p:extLst>
      <p:ext uri="{BB962C8B-B14F-4D97-AF65-F5344CB8AC3E}">
        <p14:creationId xmlns:p14="http://schemas.microsoft.com/office/powerpoint/2010/main" val="4262788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1000" b="-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FB606-C388-4974-85AB-1CFFD88766A6}" type="datetimeFigureOut">
              <a:rPr lang="en-GB" smtClean="0"/>
              <a:t>14/10/2025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87C358-83F9-491E-936E-70632F068E97}" type="slidenum">
              <a:rPr lang="en-GB" smtClean="0"/>
              <a:t>‹#›</a:t>
            </a:fld>
            <a:endParaRPr lang="en-GB"/>
          </a:p>
        </p:txBody>
      </p:sp>
    </p:spTree>
    <p:extLst>
      <p:ext uri="{BB962C8B-B14F-4D97-AF65-F5344CB8AC3E}">
        <p14:creationId xmlns:p14="http://schemas.microsoft.com/office/powerpoint/2010/main" val="1525154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82019" y="147020"/>
            <a:ext cx="3814639" cy="400110"/>
          </a:xfrm>
          <a:prstGeom prst="rect">
            <a:avLst/>
          </a:prstGeom>
          <a:solidFill>
            <a:schemeClr val="accent6">
              <a:lumMod val="40000"/>
              <a:lumOff val="60000"/>
            </a:schemeClr>
          </a:solid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dirty="0">
                <a:solidFill>
                  <a:srgbClr val="000000"/>
                </a:solidFill>
                <a:latin typeface="Letter-join Print Plus 3" panose="02000805000000020003" pitchFamily="50" charset="0"/>
              </a:rPr>
              <a:t>Maths, </a:t>
            </a:r>
            <a:r>
              <a:rPr lang="en-GB" sz="2000" b="1" i="0" u="none" strike="noStrike" kern="1200" cap="none" spc="0" baseline="0" dirty="0">
                <a:solidFill>
                  <a:srgbClr val="000000"/>
                </a:solidFill>
                <a:uFillTx/>
                <a:latin typeface="Letter-join Print Plus 3" panose="02000805000000020003" pitchFamily="50" charset="0"/>
              </a:rPr>
              <a:t>Year </a:t>
            </a:r>
            <a:r>
              <a:rPr lang="en-GB" sz="2000" b="1" i="0" u="none" strike="noStrike" kern="0" cap="none" spc="0" baseline="0" dirty="0">
                <a:solidFill>
                  <a:srgbClr val="000000"/>
                </a:solidFill>
                <a:uFillTx/>
                <a:latin typeface="Letter-join Print Plus 3" panose="02000805000000020003" pitchFamily="50" charset="0"/>
              </a:rPr>
              <a:t>6</a:t>
            </a:r>
            <a:r>
              <a:rPr lang="en-GB" sz="2000" b="1" dirty="0">
                <a:solidFill>
                  <a:srgbClr val="000000"/>
                </a:solidFill>
                <a:latin typeface="Letter-join Print Plus 3" panose="02000805000000020003" pitchFamily="50" charset="0"/>
              </a:rPr>
              <a:t>, Autumn 2</a:t>
            </a:r>
            <a:endParaRPr lang="en-GB" sz="2000" b="1" i="0" u="none" strike="noStrike" kern="1200" cap="none" spc="0" baseline="0" dirty="0">
              <a:solidFill>
                <a:srgbClr val="000000"/>
              </a:solidFill>
              <a:uFillTx/>
              <a:latin typeface="Letter-join Print Plus 3" panose="02000805000000020003" pitchFamily="50" charset="0"/>
            </a:endParaRPr>
          </a:p>
        </p:txBody>
      </p:sp>
      <p:graphicFrame>
        <p:nvGraphicFramePr>
          <p:cNvPr id="5" name="Table 11"/>
          <p:cNvGraphicFramePr>
            <a:graphicFrameLocks noGrp="1"/>
          </p:cNvGraphicFramePr>
          <p:nvPr>
            <p:extLst>
              <p:ext uri="{D42A27DB-BD31-4B8C-83A1-F6EECF244321}">
                <p14:modId xmlns:p14="http://schemas.microsoft.com/office/powerpoint/2010/main" val="4175477954"/>
              </p:ext>
            </p:extLst>
          </p:nvPr>
        </p:nvGraphicFramePr>
        <p:xfrm>
          <a:off x="299803" y="592348"/>
          <a:ext cx="6173113" cy="6108473"/>
        </p:xfrm>
        <a:graphic>
          <a:graphicData uri="http://schemas.openxmlformats.org/drawingml/2006/table">
            <a:tbl>
              <a:tblPr firstRow="1" firstCol="1" bandRow="1">
                <a:tableStyleId>{93296810-A885-4BE3-A3E7-6D5BEEA58F35}</a:tableStyleId>
              </a:tblPr>
              <a:tblGrid>
                <a:gridCol w="1341588">
                  <a:extLst>
                    <a:ext uri="{9D8B030D-6E8A-4147-A177-3AD203B41FA5}">
                      <a16:colId xmlns:a16="http://schemas.microsoft.com/office/drawing/2014/main" val="170199561"/>
                    </a:ext>
                  </a:extLst>
                </a:gridCol>
                <a:gridCol w="4831525">
                  <a:extLst>
                    <a:ext uri="{9D8B030D-6E8A-4147-A177-3AD203B41FA5}">
                      <a16:colId xmlns:a16="http://schemas.microsoft.com/office/drawing/2014/main" val="4292960050"/>
                    </a:ext>
                  </a:extLst>
                </a:gridCol>
              </a:tblGrid>
              <a:tr h="267241">
                <a:tc gridSpan="2">
                  <a:txBody>
                    <a:bodyPr/>
                    <a:lstStyle/>
                    <a:p>
                      <a:pPr lvl="0" algn="ctr">
                        <a:lnSpc>
                          <a:spcPct val="100000"/>
                        </a:lnSpc>
                        <a:spcAft>
                          <a:spcPts val="0"/>
                        </a:spcAft>
                      </a:pPr>
                      <a:r>
                        <a:rPr lang="en-GB" sz="1300" dirty="0">
                          <a:latin typeface="Letter-join Print Plus 3" panose="02000805000000020003" pitchFamily="50" charset="0"/>
                          <a:ea typeface="Calibri" pitchFamily="34"/>
                          <a:cs typeface="Times New Roman" pitchFamily="18"/>
                        </a:rPr>
                        <a:t>This</a:t>
                      </a:r>
                      <a:r>
                        <a:rPr lang="en-GB" sz="1300" baseline="0" dirty="0">
                          <a:latin typeface="Letter-join Print Plus 3" panose="02000805000000020003" pitchFamily="50" charset="0"/>
                          <a:ea typeface="Calibri" pitchFamily="34"/>
                          <a:cs typeface="Times New Roman" pitchFamily="18"/>
                        </a:rPr>
                        <a:t> term I will be learning and practicing </a:t>
                      </a:r>
                      <a:endParaRPr lang="en-GB" sz="1300" dirty="0">
                        <a:latin typeface="Letter-join Print Plus 3" panose="02000805000000020003" pitchFamily="50" charset="0"/>
                        <a:ea typeface="Calibri" pitchFamily="34"/>
                        <a:cs typeface="Times New Roman" pitchFamily="18"/>
                      </a:endParaRPr>
                    </a:p>
                  </a:txBody>
                  <a:tcPr marL="59564" marR="59564" marT="0" marB="0"/>
                </a:tc>
                <a:tc hMerge="1">
                  <a:txBody>
                    <a:bodyPr/>
                    <a:lstStyle/>
                    <a:p>
                      <a:endParaRPr lang="en-GB"/>
                    </a:p>
                  </a:txBody>
                  <a:tcPr/>
                </a:tc>
                <a:extLst>
                  <a:ext uri="{0D108BD9-81ED-4DB2-BD59-A6C34878D82A}">
                    <a16:rowId xmlns:a16="http://schemas.microsoft.com/office/drawing/2014/main" val="858722804"/>
                  </a:ext>
                </a:extLst>
              </a:tr>
              <a:tr h="1853631">
                <a:tc>
                  <a:txBody>
                    <a:bodyPr/>
                    <a:lstStyle/>
                    <a:p>
                      <a:pPr lvl="0" algn="ctr">
                        <a:lnSpc>
                          <a:spcPct val="100000"/>
                        </a:lnSpc>
                        <a:spcAft>
                          <a:spcPts val="0"/>
                        </a:spcAft>
                      </a:pPr>
                      <a:r>
                        <a:rPr lang="en-GB" sz="1400" dirty="0"/>
                        <a:t>3. Calculation problems (2 weeks)</a:t>
                      </a:r>
                      <a:endParaRPr lang="en-GB" sz="1300" b="0" dirty="0">
                        <a:latin typeface="Letter-join Print Plus 3" panose="02000805000000020003" pitchFamily="50" charset="0"/>
                        <a:ea typeface="Calibri" pitchFamily="34"/>
                        <a:cs typeface="Times New Roman" pitchFamily="18"/>
                      </a:endParaRPr>
                    </a:p>
                  </a:txBody>
                  <a:tcPr marL="59564" marR="59564" marT="0" marB="0"/>
                </a:tc>
                <a:tc>
                  <a:txBody>
                    <a:bodyPr/>
                    <a:lstStyle/>
                    <a:p>
                      <a:pPr marL="0" lvl="0" indent="0" algn="l">
                        <a:lnSpc>
                          <a:spcPct val="100000"/>
                        </a:lnSpc>
                        <a:buFont typeface="+mj-lt"/>
                        <a:buNone/>
                      </a:pPr>
                      <a:r>
                        <a:rPr lang="en-GB" sz="1200" dirty="0"/>
                        <a:t>Understanding the agreed order of operations</a:t>
                      </a:r>
                    </a:p>
                    <a:p>
                      <a:pPr marL="0" lvl="0" indent="0" algn="l">
                        <a:lnSpc>
                          <a:spcPct val="100000"/>
                        </a:lnSpc>
                        <a:buFont typeface="+mj-lt"/>
                        <a:buNone/>
                      </a:pPr>
                      <a:r>
                        <a:rPr lang="en-GB" sz="1200" dirty="0"/>
                        <a:t> L1 Understand which operations have equal priority</a:t>
                      </a:r>
                    </a:p>
                    <a:p>
                      <a:pPr marL="0" lvl="0" indent="0" algn="l">
                        <a:lnSpc>
                          <a:spcPct val="100000"/>
                        </a:lnSpc>
                        <a:buFont typeface="+mj-lt"/>
                        <a:buNone/>
                      </a:pPr>
                      <a:r>
                        <a:rPr lang="en-GB" sz="1200" dirty="0"/>
                        <a:t>. L2 Understand the order of operations</a:t>
                      </a:r>
                    </a:p>
                    <a:p>
                      <a:pPr marL="0" lvl="0" indent="0" algn="l">
                        <a:lnSpc>
                          <a:spcPct val="100000"/>
                        </a:lnSpc>
                        <a:buFont typeface="+mj-lt"/>
                        <a:buNone/>
                      </a:pPr>
                      <a:r>
                        <a:rPr lang="en-GB" sz="1200" dirty="0"/>
                        <a:t> L3 Understand the order of operations, including indices</a:t>
                      </a:r>
                    </a:p>
                    <a:p>
                      <a:pPr marL="0" lvl="0" indent="0" algn="l">
                        <a:lnSpc>
                          <a:spcPct val="100000"/>
                        </a:lnSpc>
                        <a:buFont typeface="+mj-lt"/>
                        <a:buNone/>
                      </a:pPr>
                      <a:r>
                        <a:rPr lang="en-GB" sz="1200" dirty="0"/>
                        <a:t> L4 Understand the order of operations, including brackets</a:t>
                      </a:r>
                    </a:p>
                    <a:p>
                      <a:pPr marL="0" lvl="0" indent="0" algn="l">
                        <a:lnSpc>
                          <a:spcPct val="100000"/>
                        </a:lnSpc>
                        <a:buFont typeface="+mj-lt"/>
                        <a:buNone/>
                      </a:pPr>
                      <a:r>
                        <a:rPr lang="en-GB" sz="1200" dirty="0"/>
                        <a:t> L5 Solve problems involving the order of operations</a:t>
                      </a:r>
                    </a:p>
                    <a:p>
                      <a:pPr marL="0" lvl="0" indent="0" algn="l">
                        <a:lnSpc>
                          <a:spcPct val="100000"/>
                        </a:lnSpc>
                        <a:buFont typeface="+mj-lt"/>
                        <a:buNone/>
                      </a:pPr>
                      <a:r>
                        <a:rPr lang="en-GB" sz="1200" dirty="0"/>
                        <a:t>L6 Solve algebraic equations with one unknown value</a:t>
                      </a:r>
                    </a:p>
                    <a:p>
                      <a:pPr marL="0" lvl="0" indent="0" algn="l">
                        <a:lnSpc>
                          <a:spcPct val="100000"/>
                        </a:lnSpc>
                        <a:buFont typeface="+mj-lt"/>
                        <a:buNone/>
                      </a:pPr>
                      <a:r>
                        <a:rPr lang="en-GB" sz="1200" dirty="0"/>
                        <a:t> L7 Solve algebraic equations with two unknown values</a:t>
                      </a:r>
                    </a:p>
                    <a:p>
                      <a:pPr marL="0" lvl="0" indent="0" algn="l">
                        <a:lnSpc>
                          <a:spcPct val="100000"/>
                        </a:lnSpc>
                        <a:buFont typeface="+mj-lt"/>
                        <a:buNone/>
                      </a:pPr>
                      <a:r>
                        <a:rPr lang="en-GB" sz="1200" dirty="0"/>
                        <a:t> L8 Use a letter to represent a number in contextual problems L9 Generate and describe linear number sequence</a:t>
                      </a:r>
                      <a:endParaRPr lang="en-GB" sz="1200" kern="1200" dirty="0">
                        <a:solidFill>
                          <a:schemeClr val="tx1"/>
                        </a:solidFill>
                        <a:effectLst/>
                        <a:latin typeface="+mn-lt"/>
                        <a:ea typeface="+mn-ea"/>
                        <a:cs typeface="Arial" panose="020B0604020202020204" pitchFamily="34" charset="0"/>
                      </a:endParaRPr>
                    </a:p>
                  </a:txBody>
                  <a:tcPr marL="59564" marR="59564" marT="0" marB="0"/>
                </a:tc>
                <a:extLst>
                  <a:ext uri="{0D108BD9-81ED-4DB2-BD59-A6C34878D82A}">
                    <a16:rowId xmlns:a16="http://schemas.microsoft.com/office/drawing/2014/main" val="3533634144"/>
                  </a:ext>
                </a:extLst>
              </a:tr>
              <a:tr h="1835075">
                <a:tc>
                  <a:txBody>
                    <a:bodyPr/>
                    <a:lstStyle/>
                    <a:p>
                      <a:pPr lvl="0" algn="ctr">
                        <a:lnSpc>
                          <a:spcPct val="100000"/>
                        </a:lnSpc>
                        <a:spcAft>
                          <a:spcPts val="0"/>
                        </a:spcAft>
                      </a:pPr>
                      <a:r>
                        <a:rPr lang="en-GB" sz="1400" dirty="0"/>
                        <a:t>4. Decimals </a:t>
                      </a:r>
                      <a:endParaRPr lang="en-GB" sz="1300" b="0" dirty="0">
                        <a:latin typeface="Letter-join Print Plus 3" panose="02000805000000020003" pitchFamily="50" charset="0"/>
                        <a:ea typeface="Calibri" pitchFamily="34"/>
                        <a:cs typeface="Times New Roman" pitchFamily="18"/>
                      </a:endParaRPr>
                    </a:p>
                  </a:txBody>
                  <a:tcPr marL="59564" marR="59564" marT="0" marB="0"/>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L1 Identify, describe and represent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L2 Understand and describe fraction equivalence </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L3 Find equivalent fractions in their simplest form</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Comparing and ordering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L4 Compare and order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L5 Compare and convert mixed number and improper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L6 Order fractions greater than one</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L7&amp;8 Add and subtract fractions with different denominators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L9 Multiply an integer by a fraction</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L10 Multiply two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L11 Divide a fraction by an integer</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 L12 Solve problems involving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L13 Recall and use fraction and decimal equivalence </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t>L14 Calculate decimal equivalence using short division</a:t>
                      </a:r>
                      <a:endParaRPr lang="en-GB" sz="1200" kern="1200" dirty="0">
                        <a:solidFill>
                          <a:schemeClr val="tx1"/>
                        </a:solidFill>
                        <a:effectLst/>
                        <a:latin typeface="+mn-lt"/>
                        <a:ea typeface="+mn-ea"/>
                        <a:cs typeface="Arial" panose="020B0604020202020204" pitchFamily="34" charset="0"/>
                      </a:endParaRPr>
                    </a:p>
                  </a:txBody>
                  <a:tcPr marL="59564" marR="59564" marT="0" marB="0"/>
                </a:tc>
                <a:extLst>
                  <a:ext uri="{0D108BD9-81ED-4DB2-BD59-A6C34878D82A}">
                    <a16:rowId xmlns:a16="http://schemas.microsoft.com/office/drawing/2014/main" val="1949681395"/>
                  </a:ext>
                </a:extLst>
              </a:tr>
              <a:tr h="1427281">
                <a:tc>
                  <a:txBody>
                    <a:bodyPr/>
                    <a:lstStyle/>
                    <a:p>
                      <a:pPr lvl="0" algn="ctr">
                        <a:lnSpc>
                          <a:spcPct val="100000"/>
                        </a:lnSpc>
                        <a:spcAft>
                          <a:spcPts val="0"/>
                        </a:spcAft>
                      </a:pPr>
                      <a:r>
                        <a:rPr lang="en-GB" sz="1400" dirty="0"/>
                        <a:t>5. Percentages (with fraction and decimal equivalence)</a:t>
                      </a:r>
                      <a:endParaRPr lang="en-GB" sz="1300" b="0" dirty="0">
                        <a:latin typeface="Letter-join Print Plus 3" panose="02000805000000020003" pitchFamily="50" charset="0"/>
                        <a:ea typeface="Calibri" pitchFamily="34"/>
                        <a:cs typeface="Times New Roman" pitchFamily="18"/>
                      </a:endParaRPr>
                    </a:p>
                  </a:txBody>
                  <a:tcPr marL="59564" marR="59564" marT="0" marB="0"/>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L1 convert percentages into decimals and fractions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 L2 convert fractions into percentages and decimals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 L3/4 solve fraction-decimal-percentage problems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L5 find percentages of quantities (1)</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 L6 find percentages of quantities (2)</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 L8 choose an efficient strategy to find percentages of quantities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200" dirty="0">
                          <a:latin typeface="+mn-lt"/>
                        </a:rPr>
                        <a:t> L9 interpret and solve problems involving percentages</a:t>
                      </a:r>
                      <a:endParaRPr lang="en-GB" sz="1200" kern="1200" dirty="0">
                        <a:solidFill>
                          <a:schemeClr val="tx1"/>
                        </a:solidFill>
                        <a:effectLst/>
                        <a:latin typeface="+mn-lt"/>
                        <a:ea typeface="+mn-ea"/>
                        <a:cs typeface="Arial" panose="020B0604020202020204" pitchFamily="34" charset="0"/>
                      </a:endParaRPr>
                    </a:p>
                  </a:txBody>
                  <a:tcPr marL="59564" marR="59564" marT="0" marB="0"/>
                </a:tc>
                <a:extLst>
                  <a:ext uri="{0D108BD9-81ED-4DB2-BD59-A6C34878D82A}">
                    <a16:rowId xmlns:a16="http://schemas.microsoft.com/office/drawing/2014/main" val="69080703"/>
                  </a:ext>
                </a:extLst>
              </a:tr>
            </a:tbl>
          </a:graphicData>
        </a:graphic>
      </p:graphicFrame>
      <p:pic>
        <p:nvPicPr>
          <p:cNvPr id="2" name="Picture 1"/>
          <p:cNvPicPr>
            <a:picLocks noChangeAspect="1"/>
          </p:cNvPicPr>
          <p:nvPr/>
        </p:nvPicPr>
        <p:blipFill>
          <a:blip r:embed="rId3"/>
          <a:stretch>
            <a:fillRect/>
          </a:stretch>
        </p:blipFill>
        <p:spPr>
          <a:xfrm>
            <a:off x="6472916" y="138769"/>
            <a:ext cx="1451252" cy="1819815"/>
          </a:xfrm>
          <a:prstGeom prst="rect">
            <a:avLst/>
          </a:prstGeom>
        </p:spPr>
      </p:pic>
      <p:sp>
        <p:nvSpPr>
          <p:cNvPr id="26" name="TextBox 25"/>
          <p:cNvSpPr txBox="1"/>
          <p:nvPr/>
        </p:nvSpPr>
        <p:spPr>
          <a:xfrm rot="21234111">
            <a:off x="10516836" y="2640999"/>
            <a:ext cx="1690290" cy="307777"/>
          </a:xfrm>
          <a:prstGeom prst="rect">
            <a:avLst/>
          </a:prstGeom>
          <a:solidFill>
            <a:schemeClr val="accent6">
              <a:lumMod val="40000"/>
              <a:lumOff val="60000"/>
            </a:schemeClr>
          </a:solid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i="0" u="none" strike="noStrike" kern="1200" cap="none" spc="0" baseline="0" dirty="0">
                <a:solidFill>
                  <a:srgbClr val="000000"/>
                </a:solidFill>
                <a:uFillTx/>
                <a:latin typeface="Letter-join Print Plus 3" panose="02000805000000020003" pitchFamily="50" charset="0"/>
              </a:rPr>
              <a:t>equivalence</a:t>
            </a:r>
          </a:p>
        </p:txBody>
      </p:sp>
      <p:pic>
        <p:nvPicPr>
          <p:cNvPr id="7" name="Picture 6">
            <a:extLst>
              <a:ext uri="{FF2B5EF4-FFF2-40B4-BE49-F238E27FC236}">
                <a16:creationId xmlns:a16="http://schemas.microsoft.com/office/drawing/2014/main" id="{9D924030-9A43-CBFC-39D2-31F303C13A6C}"/>
              </a:ext>
            </a:extLst>
          </p:cNvPr>
          <p:cNvPicPr>
            <a:picLocks noChangeAspect="1"/>
          </p:cNvPicPr>
          <p:nvPr/>
        </p:nvPicPr>
        <p:blipFill>
          <a:blip r:embed="rId4"/>
          <a:stretch>
            <a:fillRect/>
          </a:stretch>
        </p:blipFill>
        <p:spPr>
          <a:xfrm>
            <a:off x="8199375" y="634244"/>
            <a:ext cx="1318291" cy="1594968"/>
          </a:xfrm>
          <a:prstGeom prst="rect">
            <a:avLst/>
          </a:prstGeom>
        </p:spPr>
      </p:pic>
      <p:pic>
        <p:nvPicPr>
          <p:cNvPr id="9" name="Picture 8">
            <a:extLst>
              <a:ext uri="{FF2B5EF4-FFF2-40B4-BE49-F238E27FC236}">
                <a16:creationId xmlns:a16="http://schemas.microsoft.com/office/drawing/2014/main" id="{2AE33D09-44C0-2831-6F67-490EB3950D3D}"/>
              </a:ext>
            </a:extLst>
          </p:cNvPr>
          <p:cNvPicPr>
            <a:picLocks noChangeAspect="1"/>
          </p:cNvPicPr>
          <p:nvPr/>
        </p:nvPicPr>
        <p:blipFill>
          <a:blip r:embed="rId5"/>
          <a:stretch>
            <a:fillRect/>
          </a:stretch>
        </p:blipFill>
        <p:spPr>
          <a:xfrm>
            <a:off x="6856389" y="2229212"/>
            <a:ext cx="3019846" cy="2248214"/>
          </a:xfrm>
          <a:prstGeom prst="rect">
            <a:avLst/>
          </a:prstGeom>
        </p:spPr>
      </p:pic>
      <p:pic>
        <p:nvPicPr>
          <p:cNvPr id="11" name="Picture 10">
            <a:extLst>
              <a:ext uri="{FF2B5EF4-FFF2-40B4-BE49-F238E27FC236}">
                <a16:creationId xmlns:a16="http://schemas.microsoft.com/office/drawing/2014/main" id="{54FD8F63-6EE4-A4FB-D6BA-3A60B848CD3C}"/>
              </a:ext>
            </a:extLst>
          </p:cNvPr>
          <p:cNvPicPr>
            <a:picLocks noChangeAspect="1"/>
          </p:cNvPicPr>
          <p:nvPr/>
        </p:nvPicPr>
        <p:blipFill>
          <a:blip r:embed="rId6"/>
          <a:stretch>
            <a:fillRect/>
          </a:stretch>
        </p:blipFill>
        <p:spPr>
          <a:xfrm>
            <a:off x="6659699" y="4756701"/>
            <a:ext cx="5496692" cy="1467055"/>
          </a:xfrm>
          <a:prstGeom prst="rect">
            <a:avLst/>
          </a:prstGeom>
        </p:spPr>
      </p:pic>
      <p:pic>
        <p:nvPicPr>
          <p:cNvPr id="21" name="Picture 20">
            <a:extLst>
              <a:ext uri="{FF2B5EF4-FFF2-40B4-BE49-F238E27FC236}">
                <a16:creationId xmlns:a16="http://schemas.microsoft.com/office/drawing/2014/main" id="{96A2B6F5-DDA6-C1A0-E92F-F0E428982FDB}"/>
              </a:ext>
            </a:extLst>
          </p:cNvPr>
          <p:cNvPicPr>
            <a:picLocks noChangeAspect="1"/>
          </p:cNvPicPr>
          <p:nvPr/>
        </p:nvPicPr>
        <p:blipFill>
          <a:blip r:embed="rId7"/>
          <a:stretch>
            <a:fillRect/>
          </a:stretch>
        </p:blipFill>
        <p:spPr>
          <a:xfrm>
            <a:off x="9464005" y="41223"/>
            <a:ext cx="2667372" cy="914528"/>
          </a:xfrm>
          <a:prstGeom prst="rect">
            <a:avLst/>
          </a:prstGeom>
        </p:spPr>
      </p:pic>
      <p:pic>
        <p:nvPicPr>
          <p:cNvPr id="25" name="Picture 24">
            <a:extLst>
              <a:ext uri="{FF2B5EF4-FFF2-40B4-BE49-F238E27FC236}">
                <a16:creationId xmlns:a16="http://schemas.microsoft.com/office/drawing/2014/main" id="{C26CC694-B17C-8A5C-6DD9-33262DB4746D}"/>
              </a:ext>
            </a:extLst>
          </p:cNvPr>
          <p:cNvPicPr>
            <a:picLocks noChangeAspect="1"/>
          </p:cNvPicPr>
          <p:nvPr/>
        </p:nvPicPr>
        <p:blipFill>
          <a:blip r:embed="rId8"/>
          <a:stretch>
            <a:fillRect/>
          </a:stretch>
        </p:blipFill>
        <p:spPr>
          <a:xfrm>
            <a:off x="10341896" y="1324224"/>
            <a:ext cx="1394581" cy="937341"/>
          </a:xfrm>
          <a:prstGeom prst="rect">
            <a:avLst/>
          </a:prstGeom>
        </p:spPr>
      </p:pic>
    </p:spTree>
    <p:extLst>
      <p:ext uri="{BB962C8B-B14F-4D97-AF65-F5344CB8AC3E}">
        <p14:creationId xmlns:p14="http://schemas.microsoft.com/office/powerpoint/2010/main" val="3428169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tar: 5 Points 7">
            <a:extLst>
              <a:ext uri="{FF2B5EF4-FFF2-40B4-BE49-F238E27FC236}">
                <a16:creationId xmlns:a16="http://schemas.microsoft.com/office/drawing/2014/main" id="{CAE3CB7E-38A6-4F8D-A1E6-D405E43ECEB1}"/>
              </a:ext>
            </a:extLst>
          </p:cNvPr>
          <p:cNvSpPr/>
          <p:nvPr/>
        </p:nvSpPr>
        <p:spPr>
          <a:xfrm>
            <a:off x="8019738" y="64703"/>
            <a:ext cx="1733522" cy="1695381"/>
          </a:xfrm>
          <a:prstGeom prst="star5">
            <a:avLst/>
          </a:prstGeom>
          <a:solidFill>
            <a:srgbClr val="FF0000"/>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en-GB" dirty="0">
              <a:solidFill>
                <a:srgbClr val="FF0000"/>
              </a:solidFill>
            </a:endParaRPr>
          </a:p>
        </p:txBody>
      </p:sp>
      <p:sp>
        <p:nvSpPr>
          <p:cNvPr id="8" name="TextBox 7"/>
          <p:cNvSpPr txBox="1"/>
          <p:nvPr/>
        </p:nvSpPr>
        <p:spPr>
          <a:xfrm>
            <a:off x="10970213" y="629306"/>
            <a:ext cx="1046337" cy="338554"/>
          </a:xfrm>
          <a:prstGeom prst="rect">
            <a:avLst/>
          </a:prstGeom>
          <a:solidFill>
            <a:schemeClr val="accent6">
              <a:lumMod val="40000"/>
              <a:lumOff val="60000"/>
            </a:schemeClr>
          </a:solid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dirty="0">
                <a:solidFill>
                  <a:srgbClr val="000000"/>
                </a:solidFill>
                <a:uFillTx/>
                <a:latin typeface="Letter-join Print Plus 3" panose="02000805000000020003" pitchFamily="50" charset="0"/>
              </a:rPr>
              <a:t>Inverse </a:t>
            </a:r>
          </a:p>
        </p:txBody>
      </p:sp>
      <p:pic>
        <p:nvPicPr>
          <p:cNvPr id="4" name="Picture 3">
            <a:extLst>
              <a:ext uri="{FF2B5EF4-FFF2-40B4-BE49-F238E27FC236}">
                <a16:creationId xmlns:a16="http://schemas.microsoft.com/office/drawing/2014/main" id="{5929097D-298A-13B6-B599-2DCA97B944ED}"/>
              </a:ext>
            </a:extLst>
          </p:cNvPr>
          <p:cNvPicPr>
            <a:picLocks noChangeAspect="1"/>
          </p:cNvPicPr>
          <p:nvPr/>
        </p:nvPicPr>
        <p:blipFill>
          <a:blip r:embed="rId2"/>
          <a:stretch>
            <a:fillRect/>
          </a:stretch>
        </p:blipFill>
        <p:spPr>
          <a:xfrm>
            <a:off x="9428480" y="1383727"/>
            <a:ext cx="2743583" cy="1238423"/>
          </a:xfrm>
          <a:prstGeom prst="rect">
            <a:avLst/>
          </a:prstGeom>
        </p:spPr>
      </p:pic>
      <p:pic>
        <p:nvPicPr>
          <p:cNvPr id="9" name="Picture 8">
            <a:extLst>
              <a:ext uri="{FF2B5EF4-FFF2-40B4-BE49-F238E27FC236}">
                <a16:creationId xmlns:a16="http://schemas.microsoft.com/office/drawing/2014/main" id="{56713C47-7A30-0BA7-13B3-C5B4E9F4F846}"/>
              </a:ext>
            </a:extLst>
          </p:cNvPr>
          <p:cNvPicPr>
            <a:picLocks noChangeAspect="1"/>
          </p:cNvPicPr>
          <p:nvPr/>
        </p:nvPicPr>
        <p:blipFill>
          <a:blip r:embed="rId3"/>
          <a:stretch>
            <a:fillRect/>
          </a:stretch>
        </p:blipFill>
        <p:spPr>
          <a:xfrm>
            <a:off x="9428480" y="2664644"/>
            <a:ext cx="2423370" cy="1623201"/>
          </a:xfrm>
          <a:prstGeom prst="rect">
            <a:avLst/>
          </a:prstGeom>
        </p:spPr>
      </p:pic>
      <p:pic>
        <p:nvPicPr>
          <p:cNvPr id="12" name="Picture 11">
            <a:extLst>
              <a:ext uri="{FF2B5EF4-FFF2-40B4-BE49-F238E27FC236}">
                <a16:creationId xmlns:a16="http://schemas.microsoft.com/office/drawing/2014/main" id="{60D7A50D-C726-84CC-88A7-46EB15B9D03D}"/>
              </a:ext>
            </a:extLst>
          </p:cNvPr>
          <p:cNvPicPr>
            <a:picLocks noChangeAspect="1"/>
          </p:cNvPicPr>
          <p:nvPr/>
        </p:nvPicPr>
        <p:blipFill>
          <a:blip r:embed="rId4"/>
          <a:stretch>
            <a:fillRect/>
          </a:stretch>
        </p:blipFill>
        <p:spPr>
          <a:xfrm>
            <a:off x="8749943" y="5192405"/>
            <a:ext cx="2743438" cy="1295512"/>
          </a:xfrm>
          <a:prstGeom prst="rect">
            <a:avLst/>
          </a:prstGeom>
        </p:spPr>
      </p:pic>
      <p:pic>
        <p:nvPicPr>
          <p:cNvPr id="14" name="Picture 13">
            <a:extLst>
              <a:ext uri="{FF2B5EF4-FFF2-40B4-BE49-F238E27FC236}">
                <a16:creationId xmlns:a16="http://schemas.microsoft.com/office/drawing/2014/main" id="{B9EF3BA3-1BD2-2520-2FC2-F221D4E16543}"/>
              </a:ext>
            </a:extLst>
          </p:cNvPr>
          <p:cNvPicPr>
            <a:picLocks noChangeAspect="1"/>
          </p:cNvPicPr>
          <p:nvPr/>
        </p:nvPicPr>
        <p:blipFill>
          <a:blip r:embed="rId5"/>
          <a:stretch>
            <a:fillRect/>
          </a:stretch>
        </p:blipFill>
        <p:spPr>
          <a:xfrm>
            <a:off x="7473464" y="3660652"/>
            <a:ext cx="2034716" cy="1531753"/>
          </a:xfrm>
          <a:prstGeom prst="rect">
            <a:avLst/>
          </a:prstGeom>
        </p:spPr>
      </p:pic>
      <mc:AlternateContent xmlns:mc="http://schemas.openxmlformats.org/markup-compatibility/2006">
        <mc:Choice xmlns:a14="http://schemas.microsoft.com/office/drawing/2010/main" Requires="a14">
          <p:graphicFrame>
            <p:nvGraphicFramePr>
              <p:cNvPr id="16" name="Table 16">
                <a:extLst>
                  <a:ext uri="{FF2B5EF4-FFF2-40B4-BE49-F238E27FC236}">
                    <a16:creationId xmlns:a16="http://schemas.microsoft.com/office/drawing/2014/main" id="{A17EE829-A237-DBA0-5255-A859DCD16AF4}"/>
                  </a:ext>
                </a:extLst>
              </p:cNvPr>
              <p:cNvGraphicFramePr>
                <a:graphicFrameLocks noGrp="1"/>
              </p:cNvGraphicFramePr>
              <p:nvPr>
                <p:extLst>
                  <p:ext uri="{D42A27DB-BD31-4B8C-83A1-F6EECF244321}">
                    <p14:modId xmlns:p14="http://schemas.microsoft.com/office/powerpoint/2010/main" val="2140542653"/>
                  </p:ext>
                </p:extLst>
              </p:nvPr>
            </p:nvGraphicFramePr>
            <p:xfrm>
              <a:off x="44144" y="59995"/>
              <a:ext cx="7465098" cy="6561846"/>
            </p:xfrm>
            <a:graphic>
              <a:graphicData uri="http://schemas.openxmlformats.org/drawingml/2006/table">
                <a:tbl>
                  <a:tblPr firstRow="1" firstCol="1" bandRow="1">
                    <a:tableStyleId>{93296810-A885-4BE3-A3E7-6D5BEEA58F35}</a:tableStyleId>
                  </a:tblPr>
                  <a:tblGrid>
                    <a:gridCol w="1573738">
                      <a:extLst>
                        <a:ext uri="{9D8B030D-6E8A-4147-A177-3AD203B41FA5}">
                          <a16:colId xmlns:a16="http://schemas.microsoft.com/office/drawing/2014/main" val="669681169"/>
                        </a:ext>
                      </a:extLst>
                    </a:gridCol>
                    <a:gridCol w="1402949">
                      <a:extLst>
                        <a:ext uri="{9D8B030D-6E8A-4147-A177-3AD203B41FA5}">
                          <a16:colId xmlns:a16="http://schemas.microsoft.com/office/drawing/2014/main" val="819154089"/>
                        </a:ext>
                      </a:extLst>
                    </a:gridCol>
                    <a:gridCol w="4488411">
                      <a:extLst>
                        <a:ext uri="{9D8B030D-6E8A-4147-A177-3AD203B41FA5}">
                          <a16:colId xmlns:a16="http://schemas.microsoft.com/office/drawing/2014/main" val="1279788619"/>
                        </a:ext>
                      </a:extLst>
                    </a:gridCol>
                  </a:tblGrid>
                  <a:tr h="333443">
                    <a:tc>
                      <a:txBody>
                        <a:bodyPr/>
                        <a:lstStyle/>
                        <a:p>
                          <a:endParaRPr lang="en-GB" dirty="0"/>
                        </a:p>
                      </a:txBody>
                      <a:tcPr/>
                    </a:tc>
                    <a:tc>
                      <a:txBody>
                        <a:bodyPr/>
                        <a:lstStyle/>
                        <a:p>
                          <a:r>
                            <a:rPr lang="en-GB" dirty="0"/>
                            <a:t>Star Words </a:t>
                          </a:r>
                        </a:p>
                      </a:txBody>
                      <a:tcPr/>
                    </a:tc>
                    <a:tc>
                      <a:txBody>
                        <a:bodyPr/>
                        <a:lstStyle/>
                        <a:p>
                          <a:endParaRPr lang="en-GB" dirty="0"/>
                        </a:p>
                      </a:txBody>
                      <a:tcPr/>
                    </a:tc>
                    <a:extLst>
                      <a:ext uri="{0D108BD9-81ED-4DB2-BD59-A6C34878D82A}">
                        <a16:rowId xmlns:a16="http://schemas.microsoft.com/office/drawing/2014/main" val="1119005862"/>
                      </a:ext>
                    </a:extLst>
                  </a:tr>
                  <a:tr h="222295">
                    <a:tc rowSpan="4">
                      <a:txBody>
                        <a:bodyPr/>
                        <a:lstStyle/>
                        <a:p>
                          <a:r>
                            <a:rPr lang="en-GB" dirty="0"/>
                            <a:t>Calculation problems </a:t>
                          </a:r>
                        </a:p>
                      </a:txBody>
                      <a:tcPr/>
                    </a:tc>
                    <a:tc>
                      <a:txBody>
                        <a:bodyPr/>
                        <a:lstStyle/>
                        <a:p>
                          <a:r>
                            <a:rPr lang="en-GB" sz="1000" dirty="0"/>
                            <a:t>operation</a:t>
                          </a:r>
                        </a:p>
                      </a:txBody>
                      <a:tcPr/>
                    </a:tc>
                    <a:tc>
                      <a:txBody>
                        <a:bodyPr/>
                        <a:lstStyle/>
                        <a:p>
                          <a:r>
                            <a:rPr lang="en-GB" sz="1000" b="0" dirty="0"/>
                            <a:t>+, −, × and ÷</a:t>
                          </a:r>
                          <a:endParaRPr lang="en-GB" sz="1000" b="0" dirty="0">
                            <a:latin typeface="Century Gothic" panose="020B0502020202020204" pitchFamily="34" charset="0"/>
                          </a:endParaRPr>
                        </a:p>
                      </a:txBody>
                      <a:tcPr anchor="ctr"/>
                    </a:tc>
                    <a:extLst>
                      <a:ext uri="{0D108BD9-81ED-4DB2-BD59-A6C34878D82A}">
                        <a16:rowId xmlns:a16="http://schemas.microsoft.com/office/drawing/2014/main" val="2838669608"/>
                      </a:ext>
                    </a:extLst>
                  </a:tr>
                  <a:tr h="500165">
                    <a:tc vMerge="1">
                      <a:txBody>
                        <a:bodyPr/>
                        <a:lstStyle/>
                        <a:p>
                          <a:endParaRPr lang="en-GB" dirty="0"/>
                        </a:p>
                      </a:txBody>
                      <a:tcPr/>
                    </a:tc>
                    <a:tc>
                      <a:txBody>
                        <a:bodyPr/>
                        <a:lstStyle/>
                        <a:p>
                          <a:r>
                            <a:rPr lang="en-GB" sz="1000" dirty="0"/>
                            <a:t>Equal priority</a:t>
                          </a:r>
                        </a:p>
                      </a:txBody>
                      <a:tcPr/>
                    </a:tc>
                    <a:tc>
                      <a:txBody>
                        <a:bodyPr/>
                        <a:lstStyle/>
                        <a:p>
                          <a:r>
                            <a:rPr lang="en-GB" sz="1000" b="0" kern="1200" dirty="0">
                              <a:solidFill>
                                <a:schemeClr val="tx1"/>
                              </a:solidFill>
                              <a:effectLst/>
                            </a:rPr>
                            <a:t>Certain operations are treated as having the same level of importance, so they are carried out from left to right in the order they appear. Multiplication and division have equal priority. Addition and subtraction also have equal priority.</a:t>
                          </a:r>
                          <a:endParaRPr lang="en-GB" sz="1000" b="0" i="0" kern="1200" dirty="0">
                            <a:solidFill>
                              <a:schemeClr val="tx1"/>
                            </a:solidFill>
                            <a:effectLst/>
                            <a:latin typeface="Century Gothic" panose="020B0502020202020204" pitchFamily="34" charset="0"/>
                            <a:ea typeface="+mn-ea"/>
                            <a:cs typeface="+mn-cs"/>
                          </a:endParaRPr>
                        </a:p>
                      </a:txBody>
                      <a:tcPr anchor="ctr"/>
                    </a:tc>
                    <a:extLst>
                      <a:ext uri="{0D108BD9-81ED-4DB2-BD59-A6C34878D82A}">
                        <a16:rowId xmlns:a16="http://schemas.microsoft.com/office/drawing/2014/main" val="213139725"/>
                      </a:ext>
                    </a:extLst>
                  </a:tr>
                  <a:tr h="500165">
                    <a:tc vMerge="1">
                      <a:txBody>
                        <a:bodyPr/>
                        <a:lstStyle/>
                        <a:p>
                          <a:endParaRPr lang="en-GB" dirty="0"/>
                        </a:p>
                      </a:txBody>
                      <a:tcPr/>
                    </a:tc>
                    <a:tc>
                      <a:txBody>
                        <a:bodyPr/>
                        <a:lstStyle/>
                        <a:p>
                          <a:r>
                            <a:rPr lang="en-GB" sz="1000" dirty="0"/>
                            <a:t>Inverse operations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Two operations are inverses of each other, if when they are combined, the number on which they operate is unchanged. Addition and subtraction are inverse operations. Multiplication and division are inverse operations.</a:t>
                          </a:r>
                          <a:endParaRPr lang="en-GB" sz="1000" dirty="0">
                            <a:latin typeface="Century Gothic" panose="020B0502020202020204" pitchFamily="34" charset="0"/>
                          </a:endParaRPr>
                        </a:p>
                      </a:txBody>
                      <a:tcPr anchor="ctr"/>
                    </a:tc>
                    <a:extLst>
                      <a:ext uri="{0D108BD9-81ED-4DB2-BD59-A6C34878D82A}">
                        <a16:rowId xmlns:a16="http://schemas.microsoft.com/office/drawing/2014/main" val="3854683355"/>
                      </a:ext>
                    </a:extLst>
                  </a:tr>
                  <a:tr h="361230">
                    <a:tc vMerge="1">
                      <a:txBody>
                        <a:bodyPr/>
                        <a:lstStyle/>
                        <a:p>
                          <a:endParaRPr lang="en-GB" dirty="0"/>
                        </a:p>
                      </a:txBody>
                      <a:tcPr/>
                    </a:tc>
                    <a:tc>
                      <a:txBody>
                        <a:bodyPr/>
                        <a:lstStyle/>
                        <a:p>
                          <a:r>
                            <a:rPr lang="en-GB" sz="1000" dirty="0"/>
                            <a:t>BIDMAS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An acronym to help us remember the order of operations in calculations. It stands for ‘brackets, indices, division, multiplication, addition, subtraction’. </a:t>
                          </a:r>
                          <a:endParaRPr lang="en-GB" sz="1000" dirty="0">
                            <a:latin typeface="Century Gothic" panose="020B0502020202020204" pitchFamily="34" charset="0"/>
                          </a:endParaRPr>
                        </a:p>
                      </a:txBody>
                      <a:tcPr anchor="ctr"/>
                    </a:tc>
                    <a:extLst>
                      <a:ext uri="{0D108BD9-81ED-4DB2-BD59-A6C34878D82A}">
                        <a16:rowId xmlns:a16="http://schemas.microsoft.com/office/drawing/2014/main" val="2409339317"/>
                      </a:ext>
                    </a:extLst>
                  </a:tr>
                  <a:tr h="583526">
                    <a:tc rowSpan="5">
                      <a:txBody>
                        <a:bodyPr/>
                        <a:lstStyle/>
                        <a:p>
                          <a:r>
                            <a:rPr lang="en-GB" dirty="0"/>
                            <a:t>Fractions and decimals</a:t>
                          </a:r>
                        </a:p>
                      </a:txBody>
                      <a:tcPr/>
                    </a:tc>
                    <a:tc>
                      <a:txBody>
                        <a:bodyPr/>
                        <a:lstStyle/>
                        <a:p>
                          <a:r>
                            <a:rPr lang="en-GB" sz="1000" dirty="0"/>
                            <a:t>Bar model</a:t>
                          </a:r>
                        </a:p>
                      </a:txBody>
                      <a:tcPr/>
                    </a:tc>
                    <a:tc>
                      <a:txBody>
                        <a:bodyPr/>
                        <a:lstStyle/>
                        <a:p>
                          <a:r>
                            <a:rPr lang="en-GB" sz="1000" dirty="0"/>
                            <a:t>A visual representation of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173824663"/>
                      </a:ext>
                    </a:extLst>
                  </a:tr>
                  <a:tr h="312051">
                    <a:tc vMerge="1">
                      <a:txBody>
                        <a:bodyPr/>
                        <a:lstStyle/>
                        <a:p>
                          <a:endParaRPr lang="en-GB" dirty="0"/>
                        </a:p>
                      </a:txBody>
                      <a:tcPr/>
                    </a:tc>
                    <a:tc>
                      <a:txBody>
                        <a:bodyPr/>
                        <a:lstStyle/>
                        <a:p>
                          <a:r>
                            <a:rPr lang="en-GB" sz="1000" dirty="0"/>
                            <a:t>known</a:t>
                          </a:r>
                        </a:p>
                      </a:txBody>
                      <a:tcPr/>
                    </a:tc>
                    <a:tc>
                      <a:txBody>
                        <a:bodyPr/>
                        <a:lstStyle/>
                        <a:p>
                          <a:r>
                            <a:rPr lang="en-GB" sz="1000" dirty="0"/>
                            <a:t>A fact that can be taken from the information provided in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929606311"/>
                      </a:ext>
                    </a:extLst>
                  </a:tr>
                  <a:tr h="312051">
                    <a:tc vMerge="1">
                      <a:txBody>
                        <a:bodyPr/>
                        <a:lstStyle/>
                        <a:p>
                          <a:endParaRPr lang="en-GB" dirty="0"/>
                        </a:p>
                      </a:txBody>
                      <a:tcPr/>
                    </a:tc>
                    <a:tc>
                      <a:txBody>
                        <a:bodyPr/>
                        <a:lstStyle/>
                        <a:p>
                          <a:r>
                            <a:rPr lang="en-GB" sz="1000" dirty="0"/>
                            <a:t>unknown</a:t>
                          </a:r>
                        </a:p>
                      </a:txBody>
                      <a:tcPr/>
                    </a:tc>
                    <a:tc>
                      <a:txBody>
                        <a:bodyPr/>
                        <a:lstStyle/>
                        <a:p>
                          <a:r>
                            <a:rPr lang="en-GB" sz="1000" dirty="0"/>
                            <a:t>A fact that is missing from the information provided in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1051301466"/>
                      </a:ext>
                    </a:extLst>
                  </a:tr>
                  <a:tr h="312051">
                    <a:tc vMerge="1">
                      <a:txBody>
                        <a:bodyPr/>
                        <a:lstStyle/>
                        <a:p>
                          <a:endParaRPr lang="en-GB" dirty="0"/>
                        </a:p>
                      </a:txBody>
                      <a:tcPr/>
                    </a:tc>
                    <a:tc>
                      <a:txBody>
                        <a:bodyPr/>
                        <a:lstStyle/>
                        <a:p>
                          <a:r>
                            <a:rPr lang="en-GB" sz="1000" dirty="0"/>
                            <a:t>Value </a:t>
                          </a:r>
                        </a:p>
                      </a:txBody>
                      <a:tcPr/>
                    </a:tc>
                    <a:tc>
                      <a:txBody>
                        <a:bodyPr/>
                        <a:lstStyle/>
                        <a:p>
                          <a:r>
                            <a:rPr lang="en-GB" sz="1000" dirty="0"/>
                            <a:t>Known and unknown values are labelled on a bar model</a:t>
                          </a:r>
                          <a:endParaRPr lang="en-GB" sz="1000" dirty="0">
                            <a:latin typeface="Century Gothic" panose="020B0502020202020204" pitchFamily="34" charset="0"/>
                          </a:endParaRPr>
                        </a:p>
                      </a:txBody>
                      <a:tcPr anchor="ctr"/>
                    </a:tc>
                    <a:extLst>
                      <a:ext uri="{0D108BD9-81ED-4DB2-BD59-A6C34878D82A}">
                        <a16:rowId xmlns:a16="http://schemas.microsoft.com/office/drawing/2014/main" val="4022252207"/>
                      </a:ext>
                    </a:extLst>
                  </a:tr>
                  <a:tr h="361230">
                    <a:tc vMerge="1">
                      <a:txBody>
                        <a:bodyPr/>
                        <a:lstStyle/>
                        <a:p>
                          <a:endParaRPr lang="en-GB" dirty="0"/>
                        </a:p>
                      </a:txBody>
                      <a:tcPr/>
                    </a:tc>
                    <a:tc>
                      <a:txBody>
                        <a:bodyPr/>
                        <a:lstStyle/>
                        <a:p>
                          <a:r>
                            <a:rPr lang="en-GB" sz="1000" dirty="0"/>
                            <a:t>equation</a:t>
                          </a:r>
                        </a:p>
                      </a:txBody>
                      <a:tcPr/>
                    </a:tc>
                    <a:tc>
                      <a:txBody>
                        <a:bodyPr/>
                        <a:lstStyle/>
                        <a:p>
                          <a:r>
                            <a:rPr lang="en-GB" sz="1000" dirty="0"/>
                            <a:t>Says that two things are equal. It will have an ‘is equal to’ sign, for example, ‘8 – 3 = 5 × 1’.</a:t>
                          </a:r>
                          <a:endParaRPr lang="en-GB" sz="1000" dirty="0">
                            <a:latin typeface="Century Gothic" panose="020B0502020202020204" pitchFamily="34" charset="0"/>
                          </a:endParaRPr>
                        </a:p>
                      </a:txBody>
                      <a:tcPr anchor="ctr"/>
                    </a:tc>
                    <a:extLst>
                      <a:ext uri="{0D108BD9-81ED-4DB2-BD59-A6C34878D82A}">
                        <a16:rowId xmlns:a16="http://schemas.microsoft.com/office/drawing/2014/main" val="4071292097"/>
                      </a:ext>
                    </a:extLst>
                  </a:tr>
                  <a:tr h="389881">
                    <a:tc rowSpan="5">
                      <a:txBody>
                        <a:bodyPr/>
                        <a:lstStyle/>
                        <a:p>
                          <a:r>
                            <a:rPr lang="en-GB" dirty="0"/>
                            <a:t>Percentages</a:t>
                          </a:r>
                        </a:p>
                      </a:txBody>
                      <a:tcPr/>
                    </a:tc>
                    <a:tc>
                      <a:txBody>
                        <a:bodyPr/>
                        <a:lstStyle/>
                        <a:p>
                          <a:r>
                            <a:rPr lang="en-GB" sz="1000" dirty="0"/>
                            <a:t>percent</a:t>
                          </a:r>
                        </a:p>
                      </a:txBody>
                      <a:tcPr/>
                    </a:tc>
                    <a:tc>
                      <a:txBody>
                        <a:bodyPr/>
                        <a:lstStyle/>
                        <a:p>
                          <a:r>
                            <a:rPr lang="en-GB" sz="1000" b="0" dirty="0"/>
                            <a:t>Percent means number of parts </a:t>
                          </a:r>
                          <a:r>
                            <a:rPr lang="en-GB" sz="1000" b="1" dirty="0"/>
                            <a:t>per hundred</a:t>
                          </a:r>
                          <a:r>
                            <a:rPr lang="en-GB" sz="1000" b="0" dirty="0"/>
                            <a:t>. We can use </a:t>
                          </a:r>
                          <a:r>
                            <a:rPr lang="en-GB" sz="1000" b="1" dirty="0"/>
                            <a:t>percentages</a:t>
                          </a:r>
                          <a:r>
                            <a:rPr lang="en-GB" sz="1000" b="0" dirty="0"/>
                            <a:t> to describe the proportion of a number or amount. </a:t>
                          </a:r>
                          <a:endParaRPr lang="en-GB" sz="1000" b="0" dirty="0">
                            <a:latin typeface="Century Gothic" panose="020B0502020202020204" pitchFamily="34" charset="0"/>
                          </a:endParaRPr>
                        </a:p>
                      </a:txBody>
                      <a:tcPr anchor="ctr"/>
                    </a:tc>
                    <a:extLst>
                      <a:ext uri="{0D108BD9-81ED-4DB2-BD59-A6C34878D82A}">
                        <a16:rowId xmlns:a16="http://schemas.microsoft.com/office/drawing/2014/main" val="577072737"/>
                      </a:ext>
                    </a:extLst>
                  </a:tr>
                  <a:tr h="312051">
                    <a:tc vMerge="1">
                      <a:txBody>
                        <a:bodyPr/>
                        <a:lstStyle/>
                        <a:p>
                          <a:endParaRPr lang="en-GB" dirty="0"/>
                        </a:p>
                      </a:txBody>
                      <a:tcPr/>
                    </a:tc>
                    <a:tc>
                      <a:txBody>
                        <a:bodyPr/>
                        <a:lstStyle/>
                        <a:p>
                          <a:r>
                            <a:rPr lang="en-GB" sz="1000" dirty="0"/>
                            <a:t>equivalent</a:t>
                          </a:r>
                        </a:p>
                      </a:txBody>
                      <a:tcPr/>
                    </a:tc>
                    <a:tc>
                      <a:txBody>
                        <a:bodyPr/>
                        <a:lstStyle/>
                        <a:p>
                          <a:r>
                            <a:rPr lang="en-GB" sz="1000" b="0" kern="1200" dirty="0">
                              <a:solidFill>
                                <a:schemeClr val="tx1"/>
                              </a:solidFill>
                              <a:effectLst/>
                            </a:rPr>
                            <a:t>Having the same value. </a:t>
                          </a:r>
                          <a:endParaRPr lang="en-GB" sz="1000" b="0" i="0" kern="1200" dirty="0">
                            <a:solidFill>
                              <a:schemeClr val="tx1"/>
                            </a:solidFill>
                            <a:effectLst/>
                            <a:latin typeface="Century Gothic" panose="020B0502020202020204" pitchFamily="34" charset="0"/>
                            <a:ea typeface="+mn-ea"/>
                            <a:cs typeface="+mn-cs"/>
                          </a:endParaRPr>
                        </a:p>
                      </a:txBody>
                      <a:tcPr anchor="ctr"/>
                    </a:tc>
                    <a:extLst>
                      <a:ext uri="{0D108BD9-81ED-4DB2-BD59-A6C34878D82A}">
                        <a16:rowId xmlns:a16="http://schemas.microsoft.com/office/drawing/2014/main" val="4009404180"/>
                      </a:ext>
                    </a:extLst>
                  </a:tr>
                  <a:tr h="422999">
                    <a:tc vMerge="1">
                      <a:txBody>
                        <a:bodyPr/>
                        <a:lstStyle/>
                        <a:p>
                          <a:endParaRPr lang="en-GB" dirty="0"/>
                        </a:p>
                      </a:txBody>
                      <a:tcPr/>
                    </a:tc>
                    <a:tc>
                      <a:txBody>
                        <a:bodyPr/>
                        <a:lstStyle/>
                        <a:p>
                          <a:r>
                            <a:rPr lang="en-GB" sz="1000" dirty="0"/>
                            <a:t>convert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To change from one form to another. For example, 30% can be converted to the decimal fraction </a:t>
                          </a:r>
                          <a14:m>
                            <m:oMath xmlns:m="http://schemas.openxmlformats.org/officeDocument/2006/math">
                              <m:f>
                                <m:fPr>
                                  <m:ctrlPr>
                                    <a:rPr lang="en-GB" sz="1000" smtClean="0"/>
                                  </m:ctrlPr>
                                </m:fPr>
                                <m:num>
                                  <m:r>
                                    <a:rPr lang="en-GB" sz="1000" b="0" smtClean="0"/>
                                    <m:t>30</m:t>
                                  </m:r>
                                </m:num>
                                <m:den>
                                  <m:r>
                                    <a:rPr lang="en-GB" sz="1000" b="0" smtClean="0"/>
                                    <m:t>100</m:t>
                                  </m:r>
                                </m:den>
                              </m:f>
                            </m:oMath>
                          </a14:m>
                          <a:r>
                            <a:rPr lang="en-GB" sz="1000" dirty="0"/>
                            <a:t> or the</a:t>
                          </a:r>
                          <a:r>
                            <a:rPr lang="en-GB" sz="1000" baseline="0" dirty="0"/>
                            <a:t> decimal 0.3. </a:t>
                          </a:r>
                          <a:endParaRPr lang="en-GB" sz="1000" dirty="0">
                            <a:latin typeface="Century Gothic" panose="020B0502020202020204" pitchFamily="34" charset="0"/>
                          </a:endParaRPr>
                        </a:p>
                      </a:txBody>
                      <a:tcPr anchor="ctr"/>
                    </a:tc>
                    <a:extLst>
                      <a:ext uri="{0D108BD9-81ED-4DB2-BD59-A6C34878D82A}">
                        <a16:rowId xmlns:a16="http://schemas.microsoft.com/office/drawing/2014/main" val="2067651397"/>
                      </a:ext>
                    </a:extLst>
                  </a:tr>
                  <a:tr h="625727">
                    <a:tc vMerge="1">
                      <a:txBody>
                        <a:bodyPr/>
                        <a:lstStyle/>
                        <a:p>
                          <a:endParaRPr lang="en-GB" dirty="0"/>
                        </a:p>
                      </a:txBody>
                      <a:tcPr/>
                    </a:tc>
                    <a:tc>
                      <a:txBody>
                        <a:bodyPr/>
                        <a:lstStyle/>
                        <a:p>
                          <a:r>
                            <a:rPr lang="en-GB" sz="1000" dirty="0"/>
                            <a:t>Decimal fraction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A fraction where the </a:t>
                          </a:r>
                          <a:r>
                            <a:rPr lang="en-GB" sz="1000" b="1" dirty="0"/>
                            <a:t>denominator</a:t>
                          </a:r>
                          <a:r>
                            <a:rPr lang="en-GB" sz="1000" dirty="0"/>
                            <a:t> is a power of 10, such as 10, 100 or 1,000. </a:t>
                          </a:r>
                          <a14:m>
                            <m:oMath xmlns:m="http://schemas.openxmlformats.org/officeDocument/2006/math">
                              <m:f>
                                <m:fPr>
                                  <m:ctrlPr>
                                    <a:rPr lang="en-GB" sz="1000" smtClean="0"/>
                                  </m:ctrlPr>
                                </m:fPr>
                                <m:num>
                                  <m:r>
                                    <a:rPr lang="en-GB" sz="1000" b="0" smtClean="0"/>
                                    <m:t>3</m:t>
                                  </m:r>
                                </m:num>
                                <m:den>
                                  <m:r>
                                    <a:rPr lang="en-GB" sz="1000" b="0" smtClean="0"/>
                                    <m:t>10</m:t>
                                  </m:r>
                                </m:den>
                              </m:f>
                            </m:oMath>
                          </a14:m>
                          <a:r>
                            <a:rPr lang="en-GB" sz="1000" dirty="0"/>
                            <a:t> is a </a:t>
                          </a:r>
                          <a:r>
                            <a:rPr lang="en-GB" sz="1000" b="1" dirty="0"/>
                            <a:t>decimal fraction </a:t>
                          </a:r>
                          <a:r>
                            <a:rPr lang="en-GB" sz="1000" dirty="0"/>
                            <a:t>and can be written as 0.3. </a:t>
                          </a:r>
                          <a14:m>
                            <m:oMath xmlns:m="http://schemas.openxmlformats.org/officeDocument/2006/math">
                              <m:f>
                                <m:fPr>
                                  <m:ctrlPr>
                                    <a:rPr lang="en-GB" sz="1000" smtClean="0"/>
                                  </m:ctrlPr>
                                </m:fPr>
                                <m:num>
                                  <m:r>
                                    <a:rPr lang="en-GB" sz="1000" b="0" smtClean="0"/>
                                    <m:t>25</m:t>
                                  </m:r>
                                </m:num>
                                <m:den>
                                  <m:r>
                                    <a:rPr lang="en-GB" sz="1000" b="0" smtClean="0"/>
                                    <m:t>100</m:t>
                                  </m:r>
                                </m:den>
                              </m:f>
                            </m:oMath>
                          </a14:m>
                          <a:r>
                            <a:rPr lang="en-GB" sz="1000" b="0" kern="1200" dirty="0">
                              <a:solidFill>
                                <a:schemeClr val="tx1"/>
                              </a:solidFill>
                              <a:effectLst/>
                            </a:rPr>
                            <a:t> is a decimal fraction and can be written as 0.25.</a:t>
                          </a:r>
                          <a:endParaRPr lang="en-GB" sz="1000" b="0" i="0" kern="1200" dirty="0">
                            <a:solidFill>
                              <a:schemeClr val="tx1"/>
                            </a:solidFill>
                            <a:effectLst/>
                            <a:latin typeface="Century Gothic" panose="020B0502020202020204" pitchFamily="34" charset="0"/>
                            <a:ea typeface="+mn-ea"/>
                            <a:cs typeface="+mn-cs"/>
                          </a:endParaRPr>
                        </a:p>
                      </a:txBody>
                      <a:tcPr anchor="ctr"/>
                    </a:tc>
                    <a:extLst>
                      <a:ext uri="{0D108BD9-81ED-4DB2-BD59-A6C34878D82A}">
                        <a16:rowId xmlns:a16="http://schemas.microsoft.com/office/drawing/2014/main" val="3854400124"/>
                      </a:ext>
                    </a:extLst>
                  </a:tr>
                  <a:tr h="623701">
                    <a:tc vMerge="1">
                      <a:txBody>
                        <a:bodyPr/>
                        <a:lstStyle/>
                        <a:p>
                          <a:endParaRPr lang="en-GB" dirty="0"/>
                        </a:p>
                      </a:txBody>
                      <a:tcPr/>
                    </a:tc>
                    <a:tc>
                      <a:txBody>
                        <a:bodyPr/>
                        <a:lstStyle/>
                        <a:p>
                          <a:r>
                            <a:rPr lang="en-GB" sz="1000" dirty="0" err="1"/>
                            <a:t>Hundredthd</a:t>
                          </a:r>
                          <a:r>
                            <a:rPr lang="en-GB" sz="1000" dirty="0"/>
                            <a:t>/tenths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rPr>
                            <a:t>Tenths</a:t>
                          </a:r>
                          <a:r>
                            <a:rPr lang="en-GB" sz="1000" b="0" kern="1200" dirty="0">
                              <a:solidFill>
                                <a:schemeClr val="tx1"/>
                              </a:solidFill>
                              <a:effectLst/>
                            </a:rPr>
                            <a:t> are parts of a whole that has been divided into 10 equal parts e.g. </a:t>
                          </a:r>
                          <a14:m>
                            <m:oMath xmlns:m="http://schemas.openxmlformats.org/officeDocument/2006/math">
                              <m:f>
                                <m:fPr>
                                  <m:ctrlPr>
                                    <a:rPr lang="en-GB" sz="1000" b="0" kern="1200" smtClean="0">
                                      <a:solidFill>
                                        <a:schemeClr val="tx1"/>
                                      </a:solidFill>
                                      <a:effectLst/>
                                    </a:rPr>
                                  </m:ctrlPr>
                                </m:fPr>
                                <m:num>
                                  <m:r>
                                    <a:rPr lang="en-GB" sz="1000" b="0" kern="1200" smtClean="0">
                                      <a:solidFill>
                                        <a:schemeClr val="tx1"/>
                                      </a:solidFill>
                                      <a:effectLst/>
                                    </a:rPr>
                                    <m:t>1</m:t>
                                  </m:r>
                                </m:num>
                                <m:den>
                                  <m:r>
                                    <a:rPr lang="en-GB" sz="1000" b="0" kern="1200" smtClean="0">
                                      <a:solidFill>
                                        <a:schemeClr val="tx1"/>
                                      </a:solidFill>
                                      <a:effectLst/>
                                    </a:rPr>
                                    <m:t>10</m:t>
                                  </m:r>
                                </m:den>
                              </m:f>
                            </m:oMath>
                          </a14:m>
                          <a:r>
                            <a:rPr lang="en-GB" sz="1000" b="0" dirty="0"/>
                            <a:t> or 0.1. </a:t>
                          </a:r>
                          <a:r>
                            <a:rPr lang="en-GB" sz="1000" b="1" kern="1200" dirty="0">
                              <a:solidFill>
                                <a:schemeClr val="tx1"/>
                              </a:solidFill>
                              <a:effectLst/>
                            </a:rPr>
                            <a:t>Hundredths</a:t>
                          </a:r>
                          <a:r>
                            <a:rPr lang="en-GB" sz="1000" b="0" kern="1200" dirty="0">
                              <a:solidFill>
                                <a:schemeClr val="tx1"/>
                              </a:solidFill>
                              <a:effectLst/>
                            </a:rPr>
                            <a:t> are parts of a whole that has been divided into 100 equal parts e.g. </a:t>
                          </a:r>
                          <a14:m>
                            <m:oMath xmlns:m="http://schemas.openxmlformats.org/officeDocument/2006/math">
                              <m:f>
                                <m:fPr>
                                  <m:ctrlPr>
                                    <a:rPr lang="en-GB" sz="1000" b="0" kern="1200" smtClean="0">
                                      <a:solidFill>
                                        <a:schemeClr val="tx1"/>
                                      </a:solidFill>
                                      <a:effectLst/>
                                    </a:rPr>
                                  </m:ctrlPr>
                                </m:fPr>
                                <m:num>
                                  <m:r>
                                    <a:rPr lang="en-GB" sz="1000" b="0" kern="1200" smtClean="0">
                                      <a:solidFill>
                                        <a:schemeClr val="tx1"/>
                                      </a:solidFill>
                                      <a:effectLst/>
                                    </a:rPr>
                                    <m:t>1</m:t>
                                  </m:r>
                                </m:num>
                                <m:den>
                                  <m:r>
                                    <a:rPr lang="en-GB" sz="1000" b="0" kern="1200" smtClean="0">
                                      <a:solidFill>
                                        <a:schemeClr val="tx1"/>
                                      </a:solidFill>
                                      <a:effectLst/>
                                    </a:rPr>
                                    <m:t>100</m:t>
                                  </m:r>
                                </m:den>
                              </m:f>
                            </m:oMath>
                          </a14:m>
                          <a:r>
                            <a:rPr lang="en-GB" sz="1000" b="0" dirty="0"/>
                            <a:t> or 0.01. Ten</a:t>
                          </a:r>
                          <a:r>
                            <a:rPr lang="en-GB" sz="1000" b="0" baseline="0" dirty="0"/>
                            <a:t> </a:t>
                          </a:r>
                          <a:r>
                            <a:rPr lang="en-GB" sz="1000" b="1" baseline="0" dirty="0"/>
                            <a:t>hundredths</a:t>
                          </a:r>
                          <a:r>
                            <a:rPr lang="en-GB" sz="1000" b="0" baseline="0" dirty="0"/>
                            <a:t> are equal to one </a:t>
                          </a:r>
                          <a:r>
                            <a:rPr lang="en-GB" sz="1000" b="1" baseline="0" dirty="0"/>
                            <a:t>tenth</a:t>
                          </a:r>
                          <a:r>
                            <a:rPr lang="en-GB" sz="1000" b="0" baseline="0" dirty="0"/>
                            <a:t>. </a:t>
                          </a:r>
                          <a:endParaRPr lang="en-GB" sz="1000" dirty="0">
                            <a:latin typeface="Century Gothic" panose="020B0502020202020204" pitchFamily="34" charset="0"/>
                          </a:endParaRPr>
                        </a:p>
                      </a:txBody>
                      <a:tcPr anchor="ctr"/>
                    </a:tc>
                    <a:extLst>
                      <a:ext uri="{0D108BD9-81ED-4DB2-BD59-A6C34878D82A}">
                        <a16:rowId xmlns:a16="http://schemas.microsoft.com/office/drawing/2014/main" val="451057068"/>
                      </a:ext>
                    </a:extLst>
                  </a:tr>
                </a:tbl>
              </a:graphicData>
            </a:graphic>
          </p:graphicFrame>
        </mc:Choice>
        <mc:Fallback>
          <p:graphicFrame>
            <p:nvGraphicFramePr>
              <p:cNvPr id="16" name="Table 16">
                <a:extLst>
                  <a:ext uri="{FF2B5EF4-FFF2-40B4-BE49-F238E27FC236}">
                    <a16:creationId xmlns:a16="http://schemas.microsoft.com/office/drawing/2014/main" id="{A17EE829-A237-DBA0-5255-A859DCD16AF4}"/>
                  </a:ext>
                </a:extLst>
              </p:cNvPr>
              <p:cNvGraphicFramePr>
                <a:graphicFrameLocks noGrp="1"/>
              </p:cNvGraphicFramePr>
              <p:nvPr>
                <p:extLst>
                  <p:ext uri="{D42A27DB-BD31-4B8C-83A1-F6EECF244321}">
                    <p14:modId xmlns:p14="http://schemas.microsoft.com/office/powerpoint/2010/main" val="2140542653"/>
                  </p:ext>
                </p:extLst>
              </p:nvPr>
            </p:nvGraphicFramePr>
            <p:xfrm>
              <a:off x="44144" y="59995"/>
              <a:ext cx="7465098" cy="6561846"/>
            </p:xfrm>
            <a:graphic>
              <a:graphicData uri="http://schemas.openxmlformats.org/drawingml/2006/table">
                <a:tbl>
                  <a:tblPr firstRow="1" firstCol="1" bandRow="1">
                    <a:tableStyleId>{93296810-A885-4BE3-A3E7-6D5BEEA58F35}</a:tableStyleId>
                  </a:tblPr>
                  <a:tblGrid>
                    <a:gridCol w="1573738">
                      <a:extLst>
                        <a:ext uri="{9D8B030D-6E8A-4147-A177-3AD203B41FA5}">
                          <a16:colId xmlns:a16="http://schemas.microsoft.com/office/drawing/2014/main" val="669681169"/>
                        </a:ext>
                      </a:extLst>
                    </a:gridCol>
                    <a:gridCol w="1402949">
                      <a:extLst>
                        <a:ext uri="{9D8B030D-6E8A-4147-A177-3AD203B41FA5}">
                          <a16:colId xmlns:a16="http://schemas.microsoft.com/office/drawing/2014/main" val="819154089"/>
                        </a:ext>
                      </a:extLst>
                    </a:gridCol>
                    <a:gridCol w="4488411">
                      <a:extLst>
                        <a:ext uri="{9D8B030D-6E8A-4147-A177-3AD203B41FA5}">
                          <a16:colId xmlns:a16="http://schemas.microsoft.com/office/drawing/2014/main" val="1279788619"/>
                        </a:ext>
                      </a:extLst>
                    </a:gridCol>
                  </a:tblGrid>
                  <a:tr h="365760">
                    <a:tc>
                      <a:txBody>
                        <a:bodyPr/>
                        <a:lstStyle/>
                        <a:p>
                          <a:endParaRPr lang="en-GB" dirty="0"/>
                        </a:p>
                      </a:txBody>
                      <a:tcPr/>
                    </a:tc>
                    <a:tc>
                      <a:txBody>
                        <a:bodyPr/>
                        <a:lstStyle/>
                        <a:p>
                          <a:r>
                            <a:rPr lang="en-GB" dirty="0"/>
                            <a:t>Star Words </a:t>
                          </a:r>
                        </a:p>
                      </a:txBody>
                      <a:tcPr/>
                    </a:tc>
                    <a:tc>
                      <a:txBody>
                        <a:bodyPr/>
                        <a:lstStyle/>
                        <a:p>
                          <a:endParaRPr lang="en-GB" dirty="0"/>
                        </a:p>
                      </a:txBody>
                      <a:tcPr/>
                    </a:tc>
                    <a:extLst>
                      <a:ext uri="{0D108BD9-81ED-4DB2-BD59-A6C34878D82A}">
                        <a16:rowId xmlns:a16="http://schemas.microsoft.com/office/drawing/2014/main" val="1119005862"/>
                      </a:ext>
                    </a:extLst>
                  </a:tr>
                  <a:tr h="243840">
                    <a:tc rowSpan="4">
                      <a:txBody>
                        <a:bodyPr/>
                        <a:lstStyle/>
                        <a:p>
                          <a:r>
                            <a:rPr lang="en-GB" dirty="0"/>
                            <a:t>Calculation problems </a:t>
                          </a:r>
                        </a:p>
                      </a:txBody>
                      <a:tcPr/>
                    </a:tc>
                    <a:tc>
                      <a:txBody>
                        <a:bodyPr/>
                        <a:lstStyle/>
                        <a:p>
                          <a:r>
                            <a:rPr lang="en-GB" sz="1000" dirty="0"/>
                            <a:t>operation</a:t>
                          </a:r>
                        </a:p>
                      </a:txBody>
                      <a:tcPr/>
                    </a:tc>
                    <a:tc>
                      <a:txBody>
                        <a:bodyPr/>
                        <a:lstStyle/>
                        <a:p>
                          <a:r>
                            <a:rPr lang="en-GB" sz="1000" b="0" dirty="0"/>
                            <a:t>+, −, × and ÷</a:t>
                          </a:r>
                          <a:endParaRPr lang="en-GB" sz="1000" b="0" dirty="0">
                            <a:latin typeface="Century Gothic" panose="020B0502020202020204" pitchFamily="34" charset="0"/>
                          </a:endParaRPr>
                        </a:p>
                      </a:txBody>
                      <a:tcPr anchor="ctr"/>
                    </a:tc>
                    <a:extLst>
                      <a:ext uri="{0D108BD9-81ED-4DB2-BD59-A6C34878D82A}">
                        <a16:rowId xmlns:a16="http://schemas.microsoft.com/office/drawing/2014/main" val="2838669608"/>
                      </a:ext>
                    </a:extLst>
                  </a:tr>
                  <a:tr h="548640">
                    <a:tc vMerge="1">
                      <a:txBody>
                        <a:bodyPr/>
                        <a:lstStyle/>
                        <a:p>
                          <a:endParaRPr lang="en-GB" dirty="0"/>
                        </a:p>
                      </a:txBody>
                      <a:tcPr/>
                    </a:tc>
                    <a:tc>
                      <a:txBody>
                        <a:bodyPr/>
                        <a:lstStyle/>
                        <a:p>
                          <a:r>
                            <a:rPr lang="en-GB" sz="1000" dirty="0"/>
                            <a:t>Equal priority</a:t>
                          </a:r>
                        </a:p>
                      </a:txBody>
                      <a:tcPr/>
                    </a:tc>
                    <a:tc>
                      <a:txBody>
                        <a:bodyPr/>
                        <a:lstStyle/>
                        <a:p>
                          <a:r>
                            <a:rPr lang="en-GB" sz="1000" b="0" kern="1200" dirty="0">
                              <a:solidFill>
                                <a:schemeClr val="tx1"/>
                              </a:solidFill>
                              <a:effectLst/>
                            </a:rPr>
                            <a:t>Certain operations are treated as having the same level of importance, so they are carried out from left to right in the order they appear. Multiplication and division have equal priority. Addition and subtraction also have equal priority.</a:t>
                          </a:r>
                          <a:endParaRPr lang="en-GB" sz="1000" b="0" i="0" kern="1200" dirty="0">
                            <a:solidFill>
                              <a:schemeClr val="tx1"/>
                            </a:solidFill>
                            <a:effectLst/>
                            <a:latin typeface="Century Gothic" panose="020B0502020202020204" pitchFamily="34" charset="0"/>
                            <a:ea typeface="+mn-ea"/>
                            <a:cs typeface="+mn-cs"/>
                          </a:endParaRPr>
                        </a:p>
                      </a:txBody>
                      <a:tcPr anchor="ctr"/>
                    </a:tc>
                    <a:extLst>
                      <a:ext uri="{0D108BD9-81ED-4DB2-BD59-A6C34878D82A}">
                        <a16:rowId xmlns:a16="http://schemas.microsoft.com/office/drawing/2014/main" val="213139725"/>
                      </a:ext>
                    </a:extLst>
                  </a:tr>
                  <a:tr h="548640">
                    <a:tc vMerge="1">
                      <a:txBody>
                        <a:bodyPr/>
                        <a:lstStyle/>
                        <a:p>
                          <a:endParaRPr lang="en-GB" dirty="0"/>
                        </a:p>
                      </a:txBody>
                      <a:tcPr/>
                    </a:tc>
                    <a:tc>
                      <a:txBody>
                        <a:bodyPr/>
                        <a:lstStyle/>
                        <a:p>
                          <a:r>
                            <a:rPr lang="en-GB" sz="1000" dirty="0"/>
                            <a:t>Inverse operations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Two operations are inverses of each other, if when they are combined, the number on which they operate is unchanged. Addition and subtraction are inverse operations. Multiplication and division are inverse operations.</a:t>
                          </a:r>
                          <a:endParaRPr lang="en-GB" sz="1000" dirty="0">
                            <a:latin typeface="Century Gothic" panose="020B0502020202020204" pitchFamily="34" charset="0"/>
                          </a:endParaRPr>
                        </a:p>
                      </a:txBody>
                      <a:tcPr anchor="ctr"/>
                    </a:tc>
                    <a:extLst>
                      <a:ext uri="{0D108BD9-81ED-4DB2-BD59-A6C34878D82A}">
                        <a16:rowId xmlns:a16="http://schemas.microsoft.com/office/drawing/2014/main" val="3854683355"/>
                      </a:ext>
                    </a:extLst>
                  </a:tr>
                  <a:tr h="396240">
                    <a:tc vMerge="1">
                      <a:txBody>
                        <a:bodyPr/>
                        <a:lstStyle/>
                        <a:p>
                          <a:endParaRPr lang="en-GB" dirty="0"/>
                        </a:p>
                      </a:txBody>
                      <a:tcPr/>
                    </a:tc>
                    <a:tc>
                      <a:txBody>
                        <a:bodyPr/>
                        <a:lstStyle/>
                        <a:p>
                          <a:r>
                            <a:rPr lang="en-GB" sz="1000" dirty="0"/>
                            <a:t>BIDMAS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An acronym to help us remember the order of operations in calculations. It stands for ‘brackets, indices, division, multiplication, addition, subtraction’. </a:t>
                          </a:r>
                          <a:endParaRPr lang="en-GB" sz="1000" dirty="0">
                            <a:latin typeface="Century Gothic" panose="020B0502020202020204" pitchFamily="34" charset="0"/>
                          </a:endParaRPr>
                        </a:p>
                      </a:txBody>
                      <a:tcPr anchor="ctr"/>
                    </a:tc>
                    <a:extLst>
                      <a:ext uri="{0D108BD9-81ED-4DB2-BD59-A6C34878D82A}">
                        <a16:rowId xmlns:a16="http://schemas.microsoft.com/office/drawing/2014/main" val="2409339317"/>
                      </a:ext>
                    </a:extLst>
                  </a:tr>
                  <a:tr h="583526">
                    <a:tc rowSpan="5">
                      <a:txBody>
                        <a:bodyPr/>
                        <a:lstStyle/>
                        <a:p>
                          <a:r>
                            <a:rPr lang="en-GB" dirty="0"/>
                            <a:t>Fractions and decimals</a:t>
                          </a:r>
                        </a:p>
                      </a:txBody>
                      <a:tcPr/>
                    </a:tc>
                    <a:tc>
                      <a:txBody>
                        <a:bodyPr/>
                        <a:lstStyle/>
                        <a:p>
                          <a:r>
                            <a:rPr lang="en-GB" sz="1000" dirty="0"/>
                            <a:t>Bar model</a:t>
                          </a:r>
                        </a:p>
                      </a:txBody>
                      <a:tcPr/>
                    </a:tc>
                    <a:tc>
                      <a:txBody>
                        <a:bodyPr/>
                        <a:lstStyle/>
                        <a:p>
                          <a:r>
                            <a:rPr lang="en-GB" sz="1000" dirty="0"/>
                            <a:t>A visual representation of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173824663"/>
                      </a:ext>
                    </a:extLst>
                  </a:tr>
                  <a:tr h="312051">
                    <a:tc vMerge="1">
                      <a:txBody>
                        <a:bodyPr/>
                        <a:lstStyle/>
                        <a:p>
                          <a:endParaRPr lang="en-GB" dirty="0"/>
                        </a:p>
                      </a:txBody>
                      <a:tcPr/>
                    </a:tc>
                    <a:tc>
                      <a:txBody>
                        <a:bodyPr/>
                        <a:lstStyle/>
                        <a:p>
                          <a:r>
                            <a:rPr lang="en-GB" sz="1000" dirty="0"/>
                            <a:t>known</a:t>
                          </a:r>
                        </a:p>
                      </a:txBody>
                      <a:tcPr/>
                    </a:tc>
                    <a:tc>
                      <a:txBody>
                        <a:bodyPr/>
                        <a:lstStyle/>
                        <a:p>
                          <a:r>
                            <a:rPr lang="en-GB" sz="1000" dirty="0"/>
                            <a:t>A fact that can be taken from the information provided in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929606311"/>
                      </a:ext>
                    </a:extLst>
                  </a:tr>
                  <a:tr h="312051">
                    <a:tc vMerge="1">
                      <a:txBody>
                        <a:bodyPr/>
                        <a:lstStyle/>
                        <a:p>
                          <a:endParaRPr lang="en-GB" dirty="0"/>
                        </a:p>
                      </a:txBody>
                      <a:tcPr/>
                    </a:tc>
                    <a:tc>
                      <a:txBody>
                        <a:bodyPr/>
                        <a:lstStyle/>
                        <a:p>
                          <a:r>
                            <a:rPr lang="en-GB" sz="1000" dirty="0"/>
                            <a:t>unknown</a:t>
                          </a:r>
                        </a:p>
                      </a:txBody>
                      <a:tcPr/>
                    </a:tc>
                    <a:tc>
                      <a:txBody>
                        <a:bodyPr/>
                        <a:lstStyle/>
                        <a:p>
                          <a:r>
                            <a:rPr lang="en-GB" sz="1000" dirty="0"/>
                            <a:t>A fact that is missing from the information provided in a problem.</a:t>
                          </a:r>
                          <a:endParaRPr lang="en-GB" sz="1000" dirty="0">
                            <a:latin typeface="Century Gothic" panose="020B0502020202020204" pitchFamily="34" charset="0"/>
                          </a:endParaRPr>
                        </a:p>
                      </a:txBody>
                      <a:tcPr anchor="ctr"/>
                    </a:tc>
                    <a:extLst>
                      <a:ext uri="{0D108BD9-81ED-4DB2-BD59-A6C34878D82A}">
                        <a16:rowId xmlns:a16="http://schemas.microsoft.com/office/drawing/2014/main" val="1051301466"/>
                      </a:ext>
                    </a:extLst>
                  </a:tr>
                  <a:tr h="312051">
                    <a:tc vMerge="1">
                      <a:txBody>
                        <a:bodyPr/>
                        <a:lstStyle/>
                        <a:p>
                          <a:endParaRPr lang="en-GB" dirty="0"/>
                        </a:p>
                      </a:txBody>
                      <a:tcPr/>
                    </a:tc>
                    <a:tc>
                      <a:txBody>
                        <a:bodyPr/>
                        <a:lstStyle/>
                        <a:p>
                          <a:r>
                            <a:rPr lang="en-GB" sz="1000" dirty="0"/>
                            <a:t>Value </a:t>
                          </a:r>
                        </a:p>
                      </a:txBody>
                      <a:tcPr/>
                    </a:tc>
                    <a:tc>
                      <a:txBody>
                        <a:bodyPr/>
                        <a:lstStyle/>
                        <a:p>
                          <a:r>
                            <a:rPr lang="en-GB" sz="1000" dirty="0"/>
                            <a:t>Known and unknown values are labelled on a bar model</a:t>
                          </a:r>
                          <a:endParaRPr lang="en-GB" sz="1000" dirty="0">
                            <a:latin typeface="Century Gothic" panose="020B0502020202020204" pitchFamily="34" charset="0"/>
                          </a:endParaRPr>
                        </a:p>
                      </a:txBody>
                      <a:tcPr anchor="ctr"/>
                    </a:tc>
                    <a:extLst>
                      <a:ext uri="{0D108BD9-81ED-4DB2-BD59-A6C34878D82A}">
                        <a16:rowId xmlns:a16="http://schemas.microsoft.com/office/drawing/2014/main" val="4022252207"/>
                      </a:ext>
                    </a:extLst>
                  </a:tr>
                  <a:tr h="396240">
                    <a:tc vMerge="1">
                      <a:txBody>
                        <a:bodyPr/>
                        <a:lstStyle/>
                        <a:p>
                          <a:endParaRPr lang="en-GB" dirty="0"/>
                        </a:p>
                      </a:txBody>
                      <a:tcPr/>
                    </a:tc>
                    <a:tc>
                      <a:txBody>
                        <a:bodyPr/>
                        <a:lstStyle/>
                        <a:p>
                          <a:r>
                            <a:rPr lang="en-GB" sz="1000" dirty="0"/>
                            <a:t>equation</a:t>
                          </a:r>
                        </a:p>
                      </a:txBody>
                      <a:tcPr/>
                    </a:tc>
                    <a:tc>
                      <a:txBody>
                        <a:bodyPr/>
                        <a:lstStyle/>
                        <a:p>
                          <a:r>
                            <a:rPr lang="en-GB" sz="1000" dirty="0"/>
                            <a:t>Says that two things are equal. It will have an ‘is equal to’ sign, for example, ‘8 – 3 = 5 × 1’.</a:t>
                          </a:r>
                          <a:endParaRPr lang="en-GB" sz="1000" dirty="0">
                            <a:latin typeface="Century Gothic" panose="020B0502020202020204" pitchFamily="34" charset="0"/>
                          </a:endParaRPr>
                        </a:p>
                      </a:txBody>
                      <a:tcPr anchor="ctr"/>
                    </a:tc>
                    <a:extLst>
                      <a:ext uri="{0D108BD9-81ED-4DB2-BD59-A6C34878D82A}">
                        <a16:rowId xmlns:a16="http://schemas.microsoft.com/office/drawing/2014/main" val="4071292097"/>
                      </a:ext>
                    </a:extLst>
                  </a:tr>
                  <a:tr h="396240">
                    <a:tc rowSpan="5">
                      <a:txBody>
                        <a:bodyPr/>
                        <a:lstStyle/>
                        <a:p>
                          <a:r>
                            <a:rPr lang="en-GB" dirty="0"/>
                            <a:t>Percentages</a:t>
                          </a:r>
                        </a:p>
                      </a:txBody>
                      <a:tcPr/>
                    </a:tc>
                    <a:tc>
                      <a:txBody>
                        <a:bodyPr/>
                        <a:lstStyle/>
                        <a:p>
                          <a:r>
                            <a:rPr lang="en-GB" sz="1000" dirty="0"/>
                            <a:t>percent</a:t>
                          </a:r>
                        </a:p>
                      </a:txBody>
                      <a:tcPr/>
                    </a:tc>
                    <a:tc>
                      <a:txBody>
                        <a:bodyPr/>
                        <a:lstStyle/>
                        <a:p>
                          <a:r>
                            <a:rPr lang="en-GB" sz="1000" b="0" dirty="0"/>
                            <a:t>Percent means number of parts </a:t>
                          </a:r>
                          <a:r>
                            <a:rPr lang="en-GB" sz="1000" b="1" dirty="0"/>
                            <a:t>per hundred</a:t>
                          </a:r>
                          <a:r>
                            <a:rPr lang="en-GB" sz="1000" b="0" dirty="0"/>
                            <a:t>. We can use </a:t>
                          </a:r>
                          <a:r>
                            <a:rPr lang="en-GB" sz="1000" b="1" dirty="0"/>
                            <a:t>percentages</a:t>
                          </a:r>
                          <a:r>
                            <a:rPr lang="en-GB" sz="1000" b="0" dirty="0"/>
                            <a:t> to describe the proportion of a number or amount. </a:t>
                          </a:r>
                          <a:endParaRPr lang="en-GB" sz="1000" b="0" dirty="0">
                            <a:latin typeface="Century Gothic" panose="020B0502020202020204" pitchFamily="34" charset="0"/>
                          </a:endParaRPr>
                        </a:p>
                      </a:txBody>
                      <a:tcPr anchor="ctr"/>
                    </a:tc>
                    <a:extLst>
                      <a:ext uri="{0D108BD9-81ED-4DB2-BD59-A6C34878D82A}">
                        <a16:rowId xmlns:a16="http://schemas.microsoft.com/office/drawing/2014/main" val="577072737"/>
                      </a:ext>
                    </a:extLst>
                  </a:tr>
                  <a:tr h="312051">
                    <a:tc vMerge="1">
                      <a:txBody>
                        <a:bodyPr/>
                        <a:lstStyle/>
                        <a:p>
                          <a:endParaRPr lang="en-GB" dirty="0"/>
                        </a:p>
                      </a:txBody>
                      <a:tcPr/>
                    </a:tc>
                    <a:tc>
                      <a:txBody>
                        <a:bodyPr/>
                        <a:lstStyle/>
                        <a:p>
                          <a:r>
                            <a:rPr lang="en-GB" sz="1000" dirty="0"/>
                            <a:t>equivalent</a:t>
                          </a:r>
                        </a:p>
                      </a:txBody>
                      <a:tcPr/>
                    </a:tc>
                    <a:tc>
                      <a:txBody>
                        <a:bodyPr/>
                        <a:lstStyle/>
                        <a:p>
                          <a:r>
                            <a:rPr lang="en-GB" sz="1000" b="0" kern="1200" dirty="0">
                              <a:solidFill>
                                <a:schemeClr val="tx1"/>
                              </a:solidFill>
                              <a:effectLst/>
                            </a:rPr>
                            <a:t>Having the same value. </a:t>
                          </a:r>
                          <a:endParaRPr lang="en-GB" sz="1000" b="0" i="0" kern="1200" dirty="0">
                            <a:solidFill>
                              <a:schemeClr val="tx1"/>
                            </a:solidFill>
                            <a:effectLst/>
                            <a:latin typeface="Century Gothic" panose="020B0502020202020204" pitchFamily="34" charset="0"/>
                            <a:ea typeface="+mn-ea"/>
                            <a:cs typeface="+mn-cs"/>
                          </a:endParaRPr>
                        </a:p>
                      </a:txBody>
                      <a:tcPr anchor="ctr"/>
                    </a:tc>
                    <a:extLst>
                      <a:ext uri="{0D108BD9-81ED-4DB2-BD59-A6C34878D82A}">
                        <a16:rowId xmlns:a16="http://schemas.microsoft.com/office/drawing/2014/main" val="4009404180"/>
                      </a:ext>
                    </a:extLst>
                  </a:tr>
                  <a:tr h="463995">
                    <a:tc vMerge="1">
                      <a:txBody>
                        <a:bodyPr/>
                        <a:lstStyle/>
                        <a:p>
                          <a:endParaRPr lang="en-GB" dirty="0"/>
                        </a:p>
                      </a:txBody>
                      <a:tcPr/>
                    </a:tc>
                    <a:tc>
                      <a:txBody>
                        <a:bodyPr/>
                        <a:lstStyle/>
                        <a:p>
                          <a:r>
                            <a:rPr lang="en-GB" sz="1000" dirty="0"/>
                            <a:t>convert</a:t>
                          </a:r>
                        </a:p>
                      </a:txBody>
                      <a:tcPr/>
                    </a:tc>
                    <a:tc>
                      <a:txBody>
                        <a:bodyPr/>
                        <a:lstStyle/>
                        <a:p>
                          <a:endParaRPr lang="en-US"/>
                        </a:p>
                      </a:txBody>
                      <a:tcPr anchor="ctr">
                        <a:blipFill>
                          <a:blip r:embed="rId6"/>
                          <a:stretch>
                            <a:fillRect l="-66350" t="-1028947" r="-543" b="-303947"/>
                          </a:stretch>
                        </a:blipFill>
                      </a:tcPr>
                    </a:tc>
                    <a:extLst>
                      <a:ext uri="{0D108BD9-81ED-4DB2-BD59-A6C34878D82A}">
                        <a16:rowId xmlns:a16="http://schemas.microsoft.com/office/drawing/2014/main" val="2067651397"/>
                      </a:ext>
                    </a:extLst>
                  </a:tr>
                  <a:tr h="686372">
                    <a:tc vMerge="1">
                      <a:txBody>
                        <a:bodyPr/>
                        <a:lstStyle/>
                        <a:p>
                          <a:endParaRPr lang="en-GB" dirty="0"/>
                        </a:p>
                      </a:txBody>
                      <a:tcPr/>
                    </a:tc>
                    <a:tc>
                      <a:txBody>
                        <a:bodyPr/>
                        <a:lstStyle/>
                        <a:p>
                          <a:r>
                            <a:rPr lang="en-GB" sz="1000" dirty="0"/>
                            <a:t>Decimal fraction</a:t>
                          </a:r>
                        </a:p>
                      </a:txBody>
                      <a:tcPr/>
                    </a:tc>
                    <a:tc>
                      <a:txBody>
                        <a:bodyPr/>
                        <a:lstStyle/>
                        <a:p>
                          <a:endParaRPr lang="en-US"/>
                        </a:p>
                      </a:txBody>
                      <a:tcPr anchor="ctr">
                        <a:blipFill>
                          <a:blip r:embed="rId6"/>
                          <a:stretch>
                            <a:fillRect l="-66350" t="-759292" r="-543" b="-104425"/>
                          </a:stretch>
                        </a:blipFill>
                      </a:tcPr>
                    </a:tc>
                    <a:extLst>
                      <a:ext uri="{0D108BD9-81ED-4DB2-BD59-A6C34878D82A}">
                        <a16:rowId xmlns:a16="http://schemas.microsoft.com/office/drawing/2014/main" val="3854400124"/>
                      </a:ext>
                    </a:extLst>
                  </a:tr>
                  <a:tr h="684149">
                    <a:tc vMerge="1">
                      <a:txBody>
                        <a:bodyPr/>
                        <a:lstStyle/>
                        <a:p>
                          <a:endParaRPr lang="en-GB" dirty="0"/>
                        </a:p>
                      </a:txBody>
                      <a:tcPr/>
                    </a:tc>
                    <a:tc>
                      <a:txBody>
                        <a:bodyPr/>
                        <a:lstStyle/>
                        <a:p>
                          <a:r>
                            <a:rPr lang="en-GB" sz="1000" dirty="0" err="1"/>
                            <a:t>Hundredthd</a:t>
                          </a:r>
                          <a:r>
                            <a:rPr lang="en-GB" sz="1000" dirty="0"/>
                            <a:t>/tenths</a:t>
                          </a:r>
                        </a:p>
                      </a:txBody>
                      <a:tcPr/>
                    </a:tc>
                    <a:tc>
                      <a:txBody>
                        <a:bodyPr/>
                        <a:lstStyle/>
                        <a:p>
                          <a:endParaRPr lang="en-US"/>
                        </a:p>
                      </a:txBody>
                      <a:tcPr anchor="ctr">
                        <a:blipFill>
                          <a:blip r:embed="rId6"/>
                          <a:stretch>
                            <a:fillRect l="-66350" t="-866964" r="-543" b="-5357"/>
                          </a:stretch>
                        </a:blipFill>
                      </a:tcPr>
                    </a:tc>
                    <a:extLst>
                      <a:ext uri="{0D108BD9-81ED-4DB2-BD59-A6C34878D82A}">
                        <a16:rowId xmlns:a16="http://schemas.microsoft.com/office/drawing/2014/main" val="451057068"/>
                      </a:ext>
                    </a:extLst>
                  </a:tr>
                </a:tbl>
              </a:graphicData>
            </a:graphic>
          </p:graphicFrame>
        </mc:Fallback>
      </mc:AlternateContent>
    </p:spTree>
    <p:extLst>
      <p:ext uri="{BB962C8B-B14F-4D97-AF65-F5344CB8AC3E}">
        <p14:creationId xmlns:p14="http://schemas.microsoft.com/office/powerpoint/2010/main" val="1535093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2DE6779AAA5D4E9B1A2D6CDCA393CB" ma:contentTypeVersion="13" ma:contentTypeDescription="Create a new document." ma:contentTypeScope="" ma:versionID="7d60e45dc66730d875c60413c9be815c">
  <xsd:schema xmlns:xsd="http://www.w3.org/2001/XMLSchema" xmlns:xs="http://www.w3.org/2001/XMLSchema" xmlns:p="http://schemas.microsoft.com/office/2006/metadata/properties" xmlns:ns2="f97f239f-bd32-466f-965c-595d51e1ba5c" xmlns:ns3="58e56b0c-f258-4020-a022-fd7bd225a5b9" targetNamespace="http://schemas.microsoft.com/office/2006/metadata/properties" ma:root="true" ma:fieldsID="22978af75351aef926d4ee70483b6ca0" ns2:_="" ns3:_="">
    <xsd:import namespace="f97f239f-bd32-466f-965c-595d51e1ba5c"/>
    <xsd:import namespace="58e56b0c-f258-4020-a022-fd7bd225a5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7f239f-bd32-466f-965c-595d51e1ba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e6ed505-400e-418e-b6f6-ea7412e15209"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8e56b0c-f258-4020-a022-fd7bd225a5b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919f495-7da4-4b5e-ab47-374e9b175b1f}" ma:internalName="TaxCatchAll" ma:showField="CatchAllData" ma:web="58e56b0c-f258-4020-a022-fd7bd225a5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58e56b0c-f258-4020-a022-fd7bd225a5b9" xsi:nil="true"/>
    <lcf76f155ced4ddcb4097134ff3c332f xmlns="f97f239f-bd32-466f-965c-595d51e1ba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C4FC41-27FA-4382-8F18-F69B07F0C8A4}">
  <ds:schemaRefs>
    <ds:schemaRef ds:uri="http://schemas.microsoft.com/sharepoint/v3/contenttype/forms"/>
  </ds:schemaRefs>
</ds:datastoreItem>
</file>

<file path=customXml/itemProps2.xml><?xml version="1.0" encoding="utf-8"?>
<ds:datastoreItem xmlns:ds="http://schemas.openxmlformats.org/officeDocument/2006/customXml" ds:itemID="{A30D381A-1F32-44A7-B7AB-64BA41D9A4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7f239f-bd32-466f-965c-595d51e1ba5c"/>
    <ds:schemaRef ds:uri="58e56b0c-f258-4020-a022-fd7bd225a5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007D27-D4EC-40FA-8D9C-A2EEE9A5B4D0}">
  <ds:schemaRefs>
    <ds:schemaRef ds:uri="http://schemas.microsoft.com/office/2006/metadata/properties"/>
    <ds:schemaRef ds:uri="http://schemas.microsoft.com/office/infopath/2007/PartnerControls"/>
    <ds:schemaRef ds:uri="58e56b0c-f258-4020-a022-fd7bd225a5b9"/>
    <ds:schemaRef ds:uri="f97f239f-bd32-466f-965c-595d51e1ba5c"/>
  </ds:schemaRefs>
</ds:datastoreItem>
</file>

<file path=docProps/app.xml><?xml version="1.0" encoding="utf-8"?>
<Properties xmlns="http://schemas.openxmlformats.org/officeDocument/2006/extended-properties" xmlns:vt="http://schemas.openxmlformats.org/officeDocument/2006/docPropsVTypes">
  <TotalTime>54608</TotalTime>
  <Words>642</Words>
  <Application>Microsoft Office PowerPoint</Application>
  <PresentationFormat>Widescreen</PresentationFormat>
  <Paragraphs>70</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Letter-join Print Plus 3</vt:lpstr>
      <vt:lpstr>Office Theme</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 Bayliss</dc:creator>
  <cp:lastModifiedBy>Julie Edwards</cp:lastModifiedBy>
  <cp:revision>78</cp:revision>
  <cp:lastPrinted>2025-08-27T10:10:43Z</cp:lastPrinted>
  <dcterms:created xsi:type="dcterms:W3CDTF">2022-10-10T15:18:23Z</dcterms:created>
  <dcterms:modified xsi:type="dcterms:W3CDTF">2025-10-14T17:15:33Z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0x0101003C2DE6779AAA5D4E9B1A2D6CDCA393CB</vt:lpwstr>
  </property>
</Properties>
</file>