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3" r:id="rId2"/>
    <p:sldId id="274" r:id="rId3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707" autoAdjust="0"/>
  </p:normalViewPr>
  <p:slideViewPr>
    <p:cSldViewPr snapToGrid="0">
      <p:cViewPr varScale="1">
        <p:scale>
          <a:sx n="75" d="100"/>
          <a:sy n="75" d="100"/>
        </p:scale>
        <p:origin x="9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mee Walters-Mabbott (OPS)" userId="78bee22d-bbab-4bdf-8f9e-8148d2ff8c9f" providerId="ADAL" clId="{5D72555F-E0F0-43C9-A406-B5D790AAEF56}"/>
    <pc:docChg chg="custSel modSld">
      <pc:chgData name="Aimee Walters-Mabbott (OPS)" userId="78bee22d-bbab-4bdf-8f9e-8148d2ff8c9f" providerId="ADAL" clId="{5D72555F-E0F0-43C9-A406-B5D790AAEF56}" dt="2026-07-13T15:43:56.361" v="9" actId="20577"/>
      <pc:docMkLst>
        <pc:docMk/>
      </pc:docMkLst>
      <pc:sldChg chg="modSp mod">
        <pc:chgData name="Aimee Walters-Mabbott (OPS)" userId="78bee22d-bbab-4bdf-8f9e-8148d2ff8c9f" providerId="ADAL" clId="{5D72555F-E0F0-43C9-A406-B5D790AAEF56}" dt="2026-07-13T15:43:56.361" v="9" actId="20577"/>
        <pc:sldMkLst>
          <pc:docMk/>
          <pc:sldMk cId="976426197" sldId="273"/>
        </pc:sldMkLst>
        <pc:spChg chg="mod">
          <ac:chgData name="Aimee Walters-Mabbott (OPS)" userId="78bee22d-bbab-4bdf-8f9e-8148d2ff8c9f" providerId="ADAL" clId="{5D72555F-E0F0-43C9-A406-B5D790AAEF56}" dt="2026-07-13T15:43:56.361" v="9" actId="20577"/>
          <ac:spMkLst>
            <pc:docMk/>
            <pc:sldMk cId="976426197" sldId="273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0BA477-AE3A-4E82-ACEA-84E3D93EA002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56DE1-3E70-4CBD-AC6F-73AD536D6D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328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856DE1-3E70-4CBD-AC6F-73AD536D6D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57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4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66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0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3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649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37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6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29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48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884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78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FB606-C388-4974-85AB-1CFFD88766A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7C358-83F9-491E-936E-70632F06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154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2019" y="147020"/>
            <a:ext cx="3814639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Maths, </a:t>
            </a:r>
            <a:r>
              <a: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Year </a:t>
            </a:r>
            <a:r>
              <a:rPr lang="en-GB" sz="2000" b="1" kern="0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2</a:t>
            </a: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, </a:t>
            </a:r>
            <a:r>
              <a:rPr lang="en-GB" sz="2000" b="1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</a:rPr>
              <a:t>Autumn 1 – Unit 1</a:t>
            </a:r>
          </a:p>
        </p:txBody>
      </p:sp>
      <p:graphicFrame>
        <p:nvGraphicFramePr>
          <p:cNvPr id="5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8824325"/>
              </p:ext>
            </p:extLst>
          </p:nvPr>
        </p:nvGraphicFramePr>
        <p:xfrm>
          <a:off x="101365" y="776512"/>
          <a:ext cx="7659643" cy="2707709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46612">
                  <a:extLst>
                    <a:ext uri="{9D8B030D-6E8A-4147-A177-3AD203B41FA5}">
                      <a16:colId xmlns:a16="http://schemas.microsoft.com/office/drawing/2014/main" val="170199561"/>
                    </a:ext>
                  </a:extLst>
                </a:gridCol>
                <a:gridCol w="6613031">
                  <a:extLst>
                    <a:ext uri="{9D8B030D-6E8A-4147-A177-3AD203B41FA5}">
                      <a16:colId xmlns:a16="http://schemas.microsoft.com/office/drawing/2014/main" val="4292960050"/>
                    </a:ext>
                  </a:extLst>
                </a:gridCol>
              </a:tblGrid>
              <a:tr h="307694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722804"/>
                  </a:ext>
                </a:extLst>
              </a:tr>
              <a:tr h="553849">
                <a:tc rowSpan="8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Unit 1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Numbers within 100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</a:rPr>
                        <a:t>I can recognise the place value of each digit in a 2-digit number.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94791366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</a:rPr>
                        <a:t>I can partition 2-digit numbers.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682086029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</a:rPr>
                        <a:t>I can read, round and write numbers to 100 in words.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427312149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 can compare and order numbers to 100.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989555269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 can explore number patterns.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902833414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 can compare odd and even numbers.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63677393"/>
                  </a:ext>
                </a:extLst>
              </a:tr>
              <a:tr h="2769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 can count in 2s, 5s, 10s.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799929061"/>
                  </a:ext>
                </a:extLst>
              </a:tr>
              <a:tr h="184616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 can count in 2s, 5s, and 10s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987088783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1A9E225-A0EF-30AD-0738-3280E6172B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r="4502" b="-139"/>
          <a:stretch/>
        </p:blipFill>
        <p:spPr>
          <a:xfrm>
            <a:off x="5436012" y="2363760"/>
            <a:ext cx="1596159" cy="2838049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7175500" y="3257683"/>
            <a:ext cx="238897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partitioning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86AB35B-1663-F60D-EC3B-BF5FD60E91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4241" y="5201810"/>
            <a:ext cx="1343597" cy="1656189"/>
          </a:xfrm>
          <a:prstGeom prst="rect">
            <a:avLst/>
          </a:prstGeom>
        </p:spPr>
      </p:pic>
      <p:sp>
        <p:nvSpPr>
          <p:cNvPr id="28" name="Speech Bubble: Oval 27">
            <a:extLst>
              <a:ext uri="{FF2B5EF4-FFF2-40B4-BE49-F238E27FC236}">
                <a16:creationId xmlns:a16="http://schemas.microsoft.com/office/drawing/2014/main" id="{981E1A22-E529-04AD-CD3C-57403396E343}"/>
              </a:ext>
            </a:extLst>
          </p:cNvPr>
          <p:cNvSpPr/>
          <p:nvPr/>
        </p:nvSpPr>
        <p:spPr>
          <a:xfrm>
            <a:off x="2525486" y="5471807"/>
            <a:ext cx="3338208" cy="1326261"/>
          </a:xfrm>
          <a:prstGeom prst="wedgeEllipseCallout">
            <a:avLst>
              <a:gd name="adj1" fmla="val 83546"/>
              <a:gd name="adj2" fmla="val -17074"/>
            </a:avLst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Letter-join Print Plus 3" panose="02000805000000020003" pitchFamily="50" charset="0"/>
              </a:rPr>
              <a:t>Don’t forget to practice your number skills on </a:t>
            </a:r>
            <a:r>
              <a:rPr lang="en-GB" sz="1800" dirty="0" err="1">
                <a:solidFill>
                  <a:schemeClr val="tx1"/>
                </a:solidFill>
                <a:latin typeface="Letter-join Print Plus 3" panose="02000805000000020003" pitchFamily="50" charset="0"/>
              </a:rPr>
              <a:t>Numbots</a:t>
            </a:r>
            <a:r>
              <a:rPr lang="en-GB" sz="1800" dirty="0">
                <a:solidFill>
                  <a:schemeClr val="tx1"/>
                </a:solidFill>
                <a:latin typeface="Letter-join Print Plus 3" panose="02000805000000020003" pitchFamily="50" charset="0"/>
              </a:rPr>
              <a:t>!</a:t>
            </a:r>
          </a:p>
        </p:txBody>
      </p:sp>
      <p:pic>
        <p:nvPicPr>
          <p:cNvPr id="1026" name="Picture 2" descr="NumBots | How the Game Works">
            <a:extLst>
              <a:ext uri="{FF2B5EF4-FFF2-40B4-BE49-F238E27FC236}">
                <a16:creationId xmlns:a16="http://schemas.microsoft.com/office/drawing/2014/main" id="{5EF3B471-D1DE-80E1-1BB9-5FC35194B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79" y="5448693"/>
            <a:ext cx="2763520" cy="134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Content Placeholder 6">
            <a:extLst>
              <a:ext uri="{FF2B5EF4-FFF2-40B4-BE49-F238E27FC236}">
                <a16:creationId xmlns:a16="http://schemas.microsoft.com/office/drawing/2014/main" id="{A2134184-D70B-45BF-54BA-EE6C3575B6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179" y="3308526"/>
            <a:ext cx="3587973" cy="1893284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35ECE7-B1D1-EFB5-9497-D55DFADA44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61008" y="4369295"/>
            <a:ext cx="4111009" cy="215879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6" name="TextBox 25"/>
          <p:cNvSpPr txBox="1"/>
          <p:nvPr/>
        </p:nvSpPr>
        <p:spPr>
          <a:xfrm rot="1210897">
            <a:off x="9534204" y="5043256"/>
            <a:ext cx="1162641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i="0" u="none" strike="noStrike" kern="1200" cap="none" spc="0" baseline="0" dirty="0">
                <a:solidFill>
                  <a:srgbClr val="000000"/>
                </a:solidFill>
                <a:uFillTx/>
                <a:latin typeface="Letter-join Print Plus 3" panose="02000805000000020003" pitchFamily="50" charset="0"/>
                <a:cs typeface="Calibri" panose="020F0502020204030204" pitchFamily="34" charset="0"/>
              </a:rPr>
              <a:t>Tens and ones</a:t>
            </a:r>
            <a:endParaRPr lang="en-GB" sz="2000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87C924-7890-56E6-277A-2ECED6E6C6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9030" y="147020"/>
            <a:ext cx="3512987" cy="2739793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6681D9C-15FF-1A12-48D4-6094A975FCA7}"/>
              </a:ext>
            </a:extLst>
          </p:cNvPr>
          <p:cNvSpPr txBox="1"/>
          <p:nvPr/>
        </p:nvSpPr>
        <p:spPr>
          <a:xfrm>
            <a:off x="9701657" y="3257683"/>
            <a:ext cx="238897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>
                <a:solidFill>
                  <a:srgbClr val="000000"/>
                </a:solidFill>
                <a:latin typeface="Letter-join Print Plus 3" panose="02000805000000020003" pitchFamily="50" charset="0"/>
              </a:rPr>
              <a:t>Part whole model</a:t>
            </a: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Letter-join Print Plus 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42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200626"/>
              </p:ext>
            </p:extLst>
          </p:nvPr>
        </p:nvGraphicFramePr>
        <p:xfrm>
          <a:off x="120361" y="58854"/>
          <a:ext cx="8520719" cy="5948067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888356">
                  <a:extLst>
                    <a:ext uri="{9D8B030D-6E8A-4147-A177-3AD203B41FA5}">
                      <a16:colId xmlns:a16="http://schemas.microsoft.com/office/drawing/2014/main" val="170199561"/>
                    </a:ext>
                  </a:extLst>
                </a:gridCol>
                <a:gridCol w="1183442">
                  <a:extLst>
                    <a:ext uri="{9D8B030D-6E8A-4147-A177-3AD203B41FA5}">
                      <a16:colId xmlns:a16="http://schemas.microsoft.com/office/drawing/2014/main" val="4292960050"/>
                    </a:ext>
                  </a:extLst>
                </a:gridCol>
                <a:gridCol w="6448921">
                  <a:extLst>
                    <a:ext uri="{9D8B030D-6E8A-4147-A177-3AD203B41FA5}">
                      <a16:colId xmlns:a16="http://schemas.microsoft.com/office/drawing/2014/main" val="2511601801"/>
                    </a:ext>
                  </a:extLst>
                </a:gridCol>
              </a:tblGrid>
              <a:tr h="187872">
                <a:tc gridSpan="3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STAR</a:t>
                      </a:r>
                      <a:r>
                        <a:rPr lang="en-GB" sz="1300" baseline="0" dirty="0"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 Words</a:t>
                      </a:r>
                      <a:endParaRPr lang="en-GB" sz="13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722804"/>
                  </a:ext>
                </a:extLst>
              </a:tr>
              <a:tr h="187872">
                <a:tc rowSpan="2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Unit 1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b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Numbers within 100.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ones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Rightmost digit in a number</a:t>
                      </a:r>
                      <a:r>
                        <a:rPr lang="en-GB" sz="12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representing single objects.</a:t>
                      </a:r>
                      <a:endParaRPr lang="en-GB" sz="12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94791366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tens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Second</a:t>
                      </a:r>
                      <a:r>
                        <a:rPr lang="en-GB" sz="12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digit from the right showing how many groups of 10..</a:t>
                      </a:r>
                      <a:endParaRPr lang="en-GB" sz="12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198228022"/>
                  </a:ext>
                </a:extLst>
              </a:tr>
              <a:tr h="281418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altogether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In total when everything is added together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87217394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left over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What is left after something is taken away or used.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736484898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place - value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The position of a digit within</a:t>
                      </a:r>
                      <a:r>
                        <a:rPr lang="en-GB" sz="1200" baseline="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 a number. </a:t>
                      </a:r>
                      <a:endParaRPr lang="en-GB" sz="12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623434385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digits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 single number used to represent a value (0-9) 1 digit = a single number, 2 digit = a number with more than one digit e.g. 12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494642380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greater than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One value is larger or has a higher quantity than another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Print Plus 3" panose="02000805000000020003" pitchFamily="50" charset="0"/>
                          <a:ea typeface="+mn-ea"/>
                          <a:cs typeface="+mn-cs"/>
                        </a:rPr>
                        <a:t>.</a:t>
                      </a:r>
                      <a:endParaRPr lang="en-GB" sz="120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554923743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less than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One value is lower or is a fewer quantity than another. 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042063298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equal to 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One value is equal to, the same as another.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929725107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compare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Deciding whether one number or expression is greater, less or equal to another. 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50514099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partition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To split a number into smaller parts.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190558465"/>
                  </a:ext>
                </a:extLst>
              </a:tr>
              <a:tr h="187872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5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even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 number that can be shared into two equal groups with none left over.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348136874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odd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A number that cannot be shared into two equal groups because there is one left over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722799911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4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greatest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The biggest or largest number or amount.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828014743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smallest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The smallest or lowest number or amount.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630577490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more 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A greater amount or number of something.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048106632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fewer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A lesser amount or number of something.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1086060557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increasing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Getting bigger or having more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951426104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decreasing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Getting smaller or having less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287263633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forwards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Moving ahead or counting up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3789416482"/>
                  </a:ext>
                </a:extLst>
              </a:tr>
              <a:tr h="346841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300" b="0" dirty="0">
                        <a:latin typeface="Letter-join Print Plus 3" panose="02000805000000020003" pitchFamily="50" charset="0"/>
                        <a:ea typeface="Calibri" pitchFamily="34"/>
                        <a:cs typeface="Times New Roman" pitchFamily="18"/>
                      </a:endParaRP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latin typeface="Letter-join Print Plus 3" panose="02000805000000020003" pitchFamily="50" charset="0"/>
                          <a:ea typeface="Calibri" pitchFamily="34"/>
                          <a:cs typeface="Times New Roman" pitchFamily="18"/>
                        </a:rPr>
                        <a:t>backwards</a:t>
                      </a:r>
                    </a:p>
                  </a:txBody>
                  <a:tcPr marL="59564" marR="59564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Print Plus 3" panose="02000805000000020003" pitchFamily="50" charset="0"/>
                        </a:rPr>
                        <a:t>Moving behind or counting down</a:t>
                      </a:r>
                    </a:p>
                  </a:txBody>
                  <a:tcPr marL="59564" marR="59564" marT="0" marB="0"/>
                </a:tc>
                <a:extLst>
                  <a:ext uri="{0D108BD9-81ED-4DB2-BD59-A6C34878D82A}">
                    <a16:rowId xmlns:a16="http://schemas.microsoft.com/office/drawing/2014/main" val="680980549"/>
                  </a:ext>
                </a:extLst>
              </a:tr>
            </a:tbl>
          </a:graphicData>
        </a:graphic>
      </p:graphicFrame>
      <p:sp>
        <p:nvSpPr>
          <p:cNvPr id="6" name="Star: 5 Points 7">
            <a:extLst>
              <a:ext uri="{FF2B5EF4-FFF2-40B4-BE49-F238E27FC236}">
                <a16:creationId xmlns:a16="http://schemas.microsoft.com/office/drawing/2014/main" id="{CAE3CB7E-38A6-4F8D-A1E6-D405E43ECEB1}"/>
              </a:ext>
            </a:extLst>
          </p:cNvPr>
          <p:cNvSpPr/>
          <p:nvPr/>
        </p:nvSpPr>
        <p:spPr>
          <a:xfrm>
            <a:off x="7355181" y="-47356"/>
            <a:ext cx="1409536" cy="1284917"/>
          </a:xfrm>
          <a:prstGeom prst="star5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B9DAB-7E2C-E9BE-7D3C-9BCB49649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4717" y="106907"/>
            <a:ext cx="3145324" cy="204314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20D430-B77A-1FB2-8FB3-2D5596253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2576" y="2304319"/>
            <a:ext cx="3229605" cy="334666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7E9F5B-6324-3A48-4415-6B692F7BB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5950" y="4947053"/>
            <a:ext cx="3755130" cy="1785109"/>
          </a:xfrm>
          <a:prstGeom prst="rect">
            <a:avLst/>
          </a:prstGeom>
          <a:ln w="28575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610725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44582</TotalTime>
  <Words>366</Words>
  <Application>Microsoft Office PowerPoint</Application>
  <PresentationFormat>Widescreen</PresentationFormat>
  <Paragraphs>74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Letter-join Print Plus 3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Bayliss</dc:creator>
  <cp:lastModifiedBy>Aimee Walters-Mabbott (OPS)</cp:lastModifiedBy>
  <cp:revision>91</cp:revision>
  <cp:lastPrinted>2025-07-07T14:10:09Z</cp:lastPrinted>
  <dcterms:created xsi:type="dcterms:W3CDTF">2022-10-10T15:18:23Z</dcterms:created>
  <dcterms:modified xsi:type="dcterms:W3CDTF">2026-07-13T15:44:05Z</dcterms:modified>
</cp:coreProperties>
</file>